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4" r:id="rId2"/>
    <p:sldMasterId id="2147483696" r:id="rId3"/>
    <p:sldMasterId id="2147483708" r:id="rId4"/>
  </p:sldMasterIdLst>
  <p:notesMasterIdLst>
    <p:notesMasterId r:id="rId20"/>
  </p:notesMasterIdLst>
  <p:handoutMasterIdLst>
    <p:handoutMasterId r:id="rId21"/>
  </p:handoutMasterIdLst>
  <p:sldIdLst>
    <p:sldId id="389" r:id="rId5"/>
    <p:sldId id="338" r:id="rId6"/>
    <p:sldId id="398" r:id="rId7"/>
    <p:sldId id="399" r:id="rId8"/>
    <p:sldId id="373" r:id="rId9"/>
    <p:sldId id="386" r:id="rId10"/>
    <p:sldId id="378" r:id="rId11"/>
    <p:sldId id="385" r:id="rId12"/>
    <p:sldId id="390" r:id="rId13"/>
    <p:sldId id="379" r:id="rId14"/>
    <p:sldId id="401" r:id="rId15"/>
    <p:sldId id="393" r:id="rId16"/>
    <p:sldId id="371" r:id="rId17"/>
    <p:sldId id="396" r:id="rId18"/>
    <p:sldId id="400" r:id="rId19"/>
  </p:sldIdLst>
  <p:sldSz cx="9144000" cy="6858000" type="screen4x3"/>
  <p:notesSz cx="6858000" cy="919956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77" algn="l" rtl="0" fontAlgn="base">
      <a:spcBef>
        <a:spcPct val="0"/>
      </a:spcBef>
      <a:spcAft>
        <a:spcPct val="0"/>
      </a:spcAft>
      <a:defRPr kern="1200">
        <a:solidFill>
          <a:schemeClr val="tx1"/>
        </a:solidFill>
        <a:latin typeface="Arial" charset="0"/>
        <a:ea typeface="+mn-ea"/>
        <a:cs typeface="+mn-cs"/>
      </a:defRPr>
    </a:lvl2pPr>
    <a:lvl3pPr marL="914353" algn="l" rtl="0" fontAlgn="base">
      <a:spcBef>
        <a:spcPct val="0"/>
      </a:spcBef>
      <a:spcAft>
        <a:spcPct val="0"/>
      </a:spcAft>
      <a:defRPr kern="1200">
        <a:solidFill>
          <a:schemeClr val="tx1"/>
        </a:solidFill>
        <a:latin typeface="Arial" charset="0"/>
        <a:ea typeface="+mn-ea"/>
        <a:cs typeface="+mn-cs"/>
      </a:defRPr>
    </a:lvl3pPr>
    <a:lvl4pPr marL="1371530" algn="l" rtl="0" fontAlgn="base">
      <a:spcBef>
        <a:spcPct val="0"/>
      </a:spcBef>
      <a:spcAft>
        <a:spcPct val="0"/>
      </a:spcAft>
      <a:defRPr kern="1200">
        <a:solidFill>
          <a:schemeClr val="tx1"/>
        </a:solidFill>
        <a:latin typeface="Arial" charset="0"/>
        <a:ea typeface="+mn-ea"/>
        <a:cs typeface="+mn-cs"/>
      </a:defRPr>
    </a:lvl4pPr>
    <a:lvl5pPr marL="1828706" algn="l" rtl="0" fontAlgn="base">
      <a:spcBef>
        <a:spcPct val="0"/>
      </a:spcBef>
      <a:spcAft>
        <a:spcPct val="0"/>
      </a:spcAft>
      <a:defRPr kern="1200">
        <a:solidFill>
          <a:schemeClr val="tx1"/>
        </a:solidFill>
        <a:latin typeface="Arial" charset="0"/>
        <a:ea typeface="+mn-ea"/>
        <a:cs typeface="+mn-cs"/>
      </a:defRPr>
    </a:lvl5pPr>
    <a:lvl6pPr marL="2285883" algn="l" defTabSz="914353" rtl="0" eaLnBrk="1" latinLnBrk="0" hangingPunct="1">
      <a:defRPr kern="1200">
        <a:solidFill>
          <a:schemeClr val="tx1"/>
        </a:solidFill>
        <a:latin typeface="Arial" charset="0"/>
        <a:ea typeface="+mn-ea"/>
        <a:cs typeface="+mn-cs"/>
      </a:defRPr>
    </a:lvl6pPr>
    <a:lvl7pPr marL="2743060" algn="l" defTabSz="914353" rtl="0" eaLnBrk="1" latinLnBrk="0" hangingPunct="1">
      <a:defRPr kern="1200">
        <a:solidFill>
          <a:schemeClr val="tx1"/>
        </a:solidFill>
        <a:latin typeface="Arial" charset="0"/>
        <a:ea typeface="+mn-ea"/>
        <a:cs typeface="+mn-cs"/>
      </a:defRPr>
    </a:lvl7pPr>
    <a:lvl8pPr marL="3200236" algn="l" defTabSz="914353" rtl="0" eaLnBrk="1" latinLnBrk="0" hangingPunct="1">
      <a:defRPr kern="1200">
        <a:solidFill>
          <a:schemeClr val="tx1"/>
        </a:solidFill>
        <a:latin typeface="Arial" charset="0"/>
        <a:ea typeface="+mn-ea"/>
        <a:cs typeface="+mn-cs"/>
      </a:defRPr>
    </a:lvl8pPr>
    <a:lvl9pPr marL="3657413" algn="l" defTabSz="914353"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9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 Kleiss" initials="bak"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1" autoAdjust="0"/>
    <p:restoredTop sz="87832" autoAdjust="0"/>
  </p:normalViewPr>
  <p:slideViewPr>
    <p:cSldViewPr snapToGrid="0">
      <p:cViewPr varScale="1">
        <p:scale>
          <a:sx n="102" d="100"/>
          <a:sy n="102" d="100"/>
        </p:scale>
        <p:origin x="-1884" y="-102"/>
      </p:cViewPr>
      <p:guideLst>
        <p:guide orient="horz" pos="2160"/>
        <p:guide pos="2880"/>
      </p:guideLst>
    </p:cSldViewPr>
  </p:slideViewPr>
  <p:outlineViewPr>
    <p:cViewPr>
      <p:scale>
        <a:sx n="33" d="100"/>
        <a:sy n="33" d="100"/>
      </p:scale>
      <p:origin x="90" y="21246"/>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6" d="100"/>
          <a:sy n="86" d="100"/>
        </p:scale>
        <p:origin x="-3744" y="-78"/>
      </p:cViewPr>
      <p:guideLst>
        <p:guide orient="horz" pos="289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375"/>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884613" y="0"/>
            <a:ext cx="2971800" cy="460375"/>
          </a:xfrm>
          <a:prstGeom prst="rect">
            <a:avLst/>
          </a:prstGeom>
        </p:spPr>
        <p:txBody>
          <a:bodyPr vert="horz" lIns="91440" tIns="45720" rIns="91440" bIns="45720" rtlCol="0"/>
          <a:lstStyle>
            <a:lvl1pPr algn="r">
              <a:defRPr sz="1200" smtClean="0"/>
            </a:lvl1pPr>
          </a:lstStyle>
          <a:p>
            <a:pPr>
              <a:defRPr/>
            </a:pPr>
            <a:fld id="{5A77B41B-3EEF-41CD-B1C1-AF4763E6568B}" type="datetimeFigureOut">
              <a:rPr lang="en-US"/>
              <a:pPr>
                <a:defRPr/>
              </a:pPr>
              <a:t>4/29/2014</a:t>
            </a:fld>
            <a:endParaRPr lang="en-US"/>
          </a:p>
        </p:txBody>
      </p:sp>
      <p:sp>
        <p:nvSpPr>
          <p:cNvPr id="4" name="Footer Placeholder 3"/>
          <p:cNvSpPr>
            <a:spLocks noGrp="1"/>
          </p:cNvSpPr>
          <p:nvPr>
            <p:ph type="ftr" sz="quarter" idx="2"/>
          </p:nvPr>
        </p:nvSpPr>
        <p:spPr>
          <a:xfrm>
            <a:off x="0" y="8737600"/>
            <a:ext cx="2971800" cy="460375"/>
          </a:xfrm>
          <a:prstGeom prst="rect">
            <a:avLst/>
          </a:prstGeom>
        </p:spPr>
        <p:txBody>
          <a:bodyPr vert="horz" lIns="91440" tIns="45720" rIns="91440" bIns="45720"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884613" y="8737600"/>
            <a:ext cx="2971800" cy="460375"/>
          </a:xfrm>
          <a:prstGeom prst="rect">
            <a:avLst/>
          </a:prstGeom>
        </p:spPr>
        <p:txBody>
          <a:bodyPr vert="horz" lIns="91440" tIns="45720" rIns="91440" bIns="45720" rtlCol="0" anchor="b"/>
          <a:lstStyle>
            <a:lvl1pPr algn="r">
              <a:defRPr sz="1200" smtClean="0"/>
            </a:lvl1pPr>
          </a:lstStyle>
          <a:p>
            <a:pPr>
              <a:defRPr/>
            </a:pPr>
            <a:fld id="{BC3544B7-A4D5-4614-9061-5351FE241769}" type="slidenum">
              <a:rPr lang="en-US"/>
              <a:pPr>
                <a:defRPr/>
              </a:pPr>
              <a:t>‹#›</a:t>
            </a:fld>
            <a:endParaRPr lang="en-US"/>
          </a:p>
        </p:txBody>
      </p:sp>
    </p:spTree>
    <p:extLst>
      <p:ext uri="{BB962C8B-B14F-4D97-AF65-F5344CB8AC3E}">
        <p14:creationId xmlns:p14="http://schemas.microsoft.com/office/powerpoint/2010/main" val="37734013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defRPr sz="1200" smtClean="0"/>
            </a:lvl1pPr>
          </a:lstStyle>
          <a:p>
            <a:pPr>
              <a:defRPr/>
            </a:pPr>
            <a:endParaRPr lang="en-US"/>
          </a:p>
        </p:txBody>
      </p:sp>
      <p:sp>
        <p:nvSpPr>
          <p:cNvPr id="68611" name="Rectangle 3"/>
          <p:cNvSpPr>
            <a:spLocks noGrp="1" noChangeArrowheads="1"/>
          </p:cNvSpPr>
          <p:nvPr>
            <p:ph type="dt" idx="1"/>
          </p:nvPr>
        </p:nvSpPr>
        <p:spPr bwMode="auto">
          <a:xfrm>
            <a:off x="3884613" y="0"/>
            <a:ext cx="2971800" cy="460375"/>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defRPr sz="1200" smtClean="0"/>
            </a:lvl1pPr>
          </a:lstStyle>
          <a:p>
            <a:pPr>
              <a:defRPr/>
            </a:pPr>
            <a:endParaRPr lang="en-US"/>
          </a:p>
        </p:txBody>
      </p:sp>
      <p:sp>
        <p:nvSpPr>
          <p:cNvPr id="11268" name="Rectangle 4"/>
          <p:cNvSpPr>
            <a:spLocks noGrp="1" noRot="1" noChangeAspect="1" noChangeArrowheads="1" noTextEdit="1"/>
          </p:cNvSpPr>
          <p:nvPr>
            <p:ph type="sldImg" idx="2"/>
          </p:nvPr>
        </p:nvSpPr>
        <p:spPr bwMode="auto">
          <a:xfrm>
            <a:off x="1131888" y="688975"/>
            <a:ext cx="4600575" cy="3451225"/>
          </a:xfrm>
          <a:prstGeom prst="rect">
            <a:avLst/>
          </a:prstGeom>
          <a:noFill/>
          <a:ln w="9525">
            <a:solidFill>
              <a:srgbClr val="000000"/>
            </a:solidFill>
            <a:miter lim="800000"/>
            <a:headEnd/>
            <a:tailEnd/>
          </a:ln>
        </p:spPr>
      </p:sp>
      <p:sp>
        <p:nvSpPr>
          <p:cNvPr id="68613" name="Rectangle 5"/>
          <p:cNvSpPr>
            <a:spLocks noGrp="1" noChangeArrowheads="1"/>
          </p:cNvSpPr>
          <p:nvPr>
            <p:ph type="body" sz="quarter" idx="3"/>
          </p:nvPr>
        </p:nvSpPr>
        <p:spPr bwMode="auto">
          <a:xfrm>
            <a:off x="685800" y="4370388"/>
            <a:ext cx="5486400" cy="4140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8614" name="Rectangle 6"/>
          <p:cNvSpPr>
            <a:spLocks noGrp="1" noChangeArrowheads="1"/>
          </p:cNvSpPr>
          <p:nvPr>
            <p:ph type="ftr" sz="quarter" idx="4"/>
          </p:nvPr>
        </p:nvSpPr>
        <p:spPr bwMode="auto">
          <a:xfrm>
            <a:off x="0" y="8737600"/>
            <a:ext cx="2971800" cy="460375"/>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defRPr sz="1200" smtClean="0"/>
            </a:lvl1pPr>
          </a:lstStyle>
          <a:p>
            <a:pPr>
              <a:defRPr/>
            </a:pPr>
            <a:endParaRPr lang="en-US"/>
          </a:p>
        </p:txBody>
      </p:sp>
      <p:sp>
        <p:nvSpPr>
          <p:cNvPr id="68615" name="Rectangle 7"/>
          <p:cNvSpPr>
            <a:spLocks noGrp="1" noChangeArrowheads="1"/>
          </p:cNvSpPr>
          <p:nvPr>
            <p:ph type="sldNum" sz="quarter" idx="5"/>
          </p:nvPr>
        </p:nvSpPr>
        <p:spPr bwMode="auto">
          <a:xfrm>
            <a:off x="3884613" y="8737600"/>
            <a:ext cx="2971800" cy="460375"/>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defRPr sz="1200" smtClean="0"/>
            </a:lvl1pPr>
          </a:lstStyle>
          <a:p>
            <a:pPr>
              <a:defRPr/>
            </a:pPr>
            <a:fld id="{56E9849D-A675-4E68-9006-546874850610}" type="slidenum">
              <a:rPr lang="en-US"/>
              <a:pPr>
                <a:defRPr/>
              </a:pPr>
              <a:t>‹#›</a:t>
            </a:fld>
            <a:endParaRPr lang="en-US"/>
          </a:p>
        </p:txBody>
      </p:sp>
    </p:spTree>
    <p:extLst>
      <p:ext uri="{BB962C8B-B14F-4D97-AF65-F5344CB8AC3E}">
        <p14:creationId xmlns:p14="http://schemas.microsoft.com/office/powerpoint/2010/main" val="180590235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77" algn="l" rtl="0" eaLnBrk="0" fontAlgn="base" hangingPunct="0">
      <a:spcBef>
        <a:spcPct val="30000"/>
      </a:spcBef>
      <a:spcAft>
        <a:spcPct val="0"/>
      </a:spcAft>
      <a:defRPr sz="1200" kern="1200">
        <a:solidFill>
          <a:schemeClr val="tx1"/>
        </a:solidFill>
        <a:latin typeface="Arial" charset="0"/>
        <a:ea typeface="+mn-ea"/>
        <a:cs typeface="+mn-cs"/>
      </a:defRPr>
    </a:lvl2pPr>
    <a:lvl3pPr marL="914353" algn="l" rtl="0" eaLnBrk="0" fontAlgn="base" hangingPunct="0">
      <a:spcBef>
        <a:spcPct val="30000"/>
      </a:spcBef>
      <a:spcAft>
        <a:spcPct val="0"/>
      </a:spcAft>
      <a:defRPr sz="1200" kern="1200">
        <a:solidFill>
          <a:schemeClr val="tx1"/>
        </a:solidFill>
        <a:latin typeface="Arial" charset="0"/>
        <a:ea typeface="+mn-ea"/>
        <a:cs typeface="+mn-cs"/>
      </a:defRPr>
    </a:lvl3pPr>
    <a:lvl4pPr marL="1371530" algn="l" rtl="0" eaLnBrk="0" fontAlgn="base" hangingPunct="0">
      <a:spcBef>
        <a:spcPct val="30000"/>
      </a:spcBef>
      <a:spcAft>
        <a:spcPct val="0"/>
      </a:spcAft>
      <a:defRPr sz="1200" kern="1200">
        <a:solidFill>
          <a:schemeClr val="tx1"/>
        </a:solidFill>
        <a:latin typeface="Arial" charset="0"/>
        <a:ea typeface="+mn-ea"/>
        <a:cs typeface="+mn-cs"/>
      </a:defRPr>
    </a:lvl4pPr>
    <a:lvl5pPr marL="1828706" algn="l" rtl="0" eaLnBrk="0" fontAlgn="base" hangingPunct="0">
      <a:spcBef>
        <a:spcPct val="30000"/>
      </a:spcBef>
      <a:spcAft>
        <a:spcPct val="0"/>
      </a:spcAft>
      <a:defRPr sz="1200" kern="1200">
        <a:solidFill>
          <a:schemeClr val="tx1"/>
        </a:solidFill>
        <a:latin typeface="Arial" charset="0"/>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147F27E2-B8FE-4666-89B9-AEDA2D2325BA}" type="slidenum">
              <a:rPr lang="en-US">
                <a:solidFill>
                  <a:prstClr val="black"/>
                </a:solidFill>
              </a:rPr>
              <a:pPr/>
              <a:t>1</a:t>
            </a:fld>
            <a:endParaRPr lang="en-US">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r>
              <a:rPr lang="en-US" dirty="0" smtClean="0">
                <a:latin typeface="Arial" charset="0"/>
              </a:rPr>
              <a:t/>
            </a:r>
            <a:br>
              <a:rPr lang="en-US" dirty="0" smtClean="0">
                <a:latin typeface="Arial" charset="0"/>
              </a:rPr>
            </a:br>
            <a:r>
              <a:rPr lang="en-US" dirty="0" smtClean="0">
                <a:latin typeface="Arial" charset="0"/>
              </a:rPr>
              <a:t>1) Better inform the placement and operations of the diversions included in the Master Plan.</a:t>
            </a:r>
            <a:br>
              <a:rPr lang="en-US" dirty="0" smtClean="0">
                <a:latin typeface="Arial" charset="0"/>
              </a:rPr>
            </a:br>
            <a:r>
              <a:rPr lang="en-US" dirty="0" smtClean="0">
                <a:latin typeface="Arial" charset="0"/>
              </a:rPr>
              <a:t/>
            </a:r>
            <a:br>
              <a:rPr lang="en-US" dirty="0" smtClean="0">
                <a:latin typeface="Arial" charset="0"/>
              </a:rPr>
            </a:br>
            <a:r>
              <a:rPr lang="en-US" dirty="0" smtClean="0"/>
              <a:t>River diversions are a critical piece</a:t>
            </a:r>
            <a:r>
              <a:rPr lang="en-US" baseline="0" dirty="0" smtClean="0"/>
              <a:t> of the State Master Plan.  However, there are still some remaining scientific questions regarding the implementation of diversion:  how will these diversions affect the Mississippi River and how will the diversions affect the receiving basins?  This study will investigate these questions.</a:t>
            </a:r>
            <a:endParaRPr lang="en-US" dirty="0" smtClean="0"/>
          </a:p>
        </p:txBody>
      </p:sp>
    </p:spTree>
    <p:extLst>
      <p:ext uri="{BB962C8B-B14F-4D97-AF65-F5344CB8AC3E}">
        <p14:creationId xmlns:p14="http://schemas.microsoft.com/office/powerpoint/2010/main" val="2194892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 study area is from</a:t>
            </a:r>
            <a:r>
              <a:rPr lang="en-US" baseline="0" dirty="0" smtClean="0">
                <a:latin typeface="Arial" charset="0"/>
              </a:rPr>
              <a:t> the Old River Control Complex to the Gulf of Mexico.  </a:t>
            </a:r>
            <a:r>
              <a:rPr lang="en-US" dirty="0" smtClean="0">
                <a:latin typeface="Arial" charset="0"/>
              </a:rPr>
              <a:t>The Atchafalaya River is not included in our study area.  We know that the Atchafalaya is a component of the river system and definitely have an influence on the Mississippi, but we did not have the resources to invest in both the Atchafalaya and Mississippi Rivers.  There are several ongoing initiatives in the Atchafalaya, including the development of a sediment budget and modeling.</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11</a:t>
            </a:fld>
            <a:endParaRPr lang="en-US"/>
          </a:p>
        </p:txBody>
      </p:sp>
    </p:spTree>
    <p:extLst>
      <p:ext uri="{BB962C8B-B14F-4D97-AF65-F5344CB8AC3E}">
        <p14:creationId xmlns:p14="http://schemas.microsoft.com/office/powerpoint/2010/main" val="240797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 study area is from</a:t>
            </a:r>
            <a:r>
              <a:rPr lang="en-US" baseline="0" dirty="0" smtClean="0">
                <a:latin typeface="Arial" charset="0"/>
              </a:rPr>
              <a:t> the Old River Control Complex to the Gulf of Mexico.  </a:t>
            </a:r>
            <a:r>
              <a:rPr lang="en-US" dirty="0" smtClean="0">
                <a:latin typeface="Arial" charset="0"/>
              </a:rPr>
              <a:t>The Atchafalaya River is not included in our study area.  We know that the Atchafalaya is a component of the river system and definitely have an influence on the Mississippi, but we did not have the resources to invest in both the Atchafalaya and Mississippi Rivers.  There are several ongoing initiatives in the Atchafalaya, including the development of a sediment budget and modeling.</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12</a:t>
            </a:fld>
            <a:endParaRPr lang="en-US"/>
          </a:p>
        </p:txBody>
      </p:sp>
    </p:spTree>
    <p:extLst>
      <p:ext uri="{BB962C8B-B14F-4D97-AF65-F5344CB8AC3E}">
        <p14:creationId xmlns:p14="http://schemas.microsoft.com/office/powerpoint/2010/main" val="4713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 study area is from</a:t>
            </a:r>
            <a:r>
              <a:rPr lang="en-US" baseline="0" dirty="0" smtClean="0">
                <a:latin typeface="Arial" charset="0"/>
              </a:rPr>
              <a:t> the Old River Control Complex to the Gulf of Mexico.  </a:t>
            </a:r>
            <a:r>
              <a:rPr lang="en-US" dirty="0" smtClean="0">
                <a:latin typeface="Arial" charset="0"/>
              </a:rPr>
              <a:t>The Atchafalaya River is not included in our study area.  We know that the Atchafalaya is a component of the river system and definitely have an influence on the Mississippi, but we did not have the resources to invest in both the Atchafalaya and Mississippi Rivers.  There are several ongoing initiatives in the Atchafalaya, including the development of a sediment budget and modeling.</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13</a:t>
            </a:fld>
            <a:endParaRPr lang="en-US"/>
          </a:p>
        </p:txBody>
      </p:sp>
    </p:spTree>
    <p:extLst>
      <p:ext uri="{BB962C8B-B14F-4D97-AF65-F5344CB8AC3E}">
        <p14:creationId xmlns:p14="http://schemas.microsoft.com/office/powerpoint/2010/main" val="2407977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 study area is from</a:t>
            </a:r>
            <a:r>
              <a:rPr lang="en-US" baseline="0" dirty="0" smtClean="0">
                <a:latin typeface="Arial" charset="0"/>
              </a:rPr>
              <a:t> the Old River Control Complex to the Gulf of Mexico.  </a:t>
            </a:r>
            <a:r>
              <a:rPr lang="en-US" dirty="0" smtClean="0">
                <a:latin typeface="Arial" charset="0"/>
              </a:rPr>
              <a:t>The Atchafalaya River is not included in our study area.  We know that the Atchafalaya is a component of the river system and definitely have an influence on the Mississippi, but we did not have the resources to invest in both the Atchafalaya and Mississippi Rivers.  There are several ongoing initiatives in the Atchafalaya, including the development of a sediment budget and modeling.</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14</a:t>
            </a:fld>
            <a:endParaRPr lang="en-US"/>
          </a:p>
        </p:txBody>
      </p:sp>
    </p:spTree>
    <p:extLst>
      <p:ext uri="{BB962C8B-B14F-4D97-AF65-F5344CB8AC3E}">
        <p14:creationId xmlns:p14="http://schemas.microsoft.com/office/powerpoint/2010/main" val="9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Although the two studies are separate in the LCA 2004 report, we and the USACE decided to combine the two studies, so that we weren’t only focusing on tool development.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a:t>
            </a:r>
            <a:r>
              <a:rPr lang="en-US" baseline="0" dirty="0" smtClean="0">
                <a:latin typeface="Arial" charset="0"/>
              </a:rPr>
              <a:t> PMP and cost share were signed in August 2011.  After that, we developed work plans for each task and began work.  The study is a 5 year study for $10 million.</a:t>
            </a:r>
            <a:r>
              <a:rPr lang="en-US" dirty="0" smtClean="0">
                <a:latin typeface="Arial" charset="0"/>
              </a:rPr>
              <a:t> </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2</a:t>
            </a:fld>
            <a:endParaRPr lang="en-US"/>
          </a:p>
        </p:txBody>
      </p:sp>
    </p:spTree>
    <p:extLst>
      <p:ext uri="{BB962C8B-B14F-4D97-AF65-F5344CB8AC3E}">
        <p14:creationId xmlns:p14="http://schemas.microsoft.com/office/powerpoint/2010/main" val="307608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Although the two studies are separate in the LCA 2004 report, we and the USACE decided to combine the two studies, so that we weren’t only focusing on tool development.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a:t>
            </a:r>
            <a:r>
              <a:rPr lang="en-US" baseline="0" dirty="0" smtClean="0">
                <a:latin typeface="Arial" charset="0"/>
              </a:rPr>
              <a:t> PMP and cost share were signed in August 2011.  After that, we developed work plans for each task and began work.  The study is a 5 year study for $10 million.</a:t>
            </a:r>
            <a:r>
              <a:rPr lang="en-US" dirty="0" smtClean="0">
                <a:latin typeface="Arial" charset="0"/>
              </a:rPr>
              <a:t> </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3</a:t>
            </a:fld>
            <a:endParaRPr lang="en-US"/>
          </a:p>
        </p:txBody>
      </p:sp>
    </p:spTree>
    <p:extLst>
      <p:ext uri="{BB962C8B-B14F-4D97-AF65-F5344CB8AC3E}">
        <p14:creationId xmlns:p14="http://schemas.microsoft.com/office/powerpoint/2010/main" val="307608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Although the two studies are separate in the LCA 2004 report, we and the USACE decided to combine the two studies, so that we weren’t only focusing on tool development.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a:t>
            </a:r>
            <a:r>
              <a:rPr lang="en-US" baseline="0" dirty="0" smtClean="0">
                <a:latin typeface="Arial" charset="0"/>
              </a:rPr>
              <a:t> PMP and cost share were signed in August 2011.  After that, we developed work plans for each task and began work.  The study is a 5 year study for $10 million.</a:t>
            </a:r>
            <a:r>
              <a:rPr lang="en-US" dirty="0" smtClean="0">
                <a:latin typeface="Arial" charset="0"/>
              </a:rPr>
              <a:t> </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4</a:t>
            </a:fld>
            <a:endParaRPr lang="en-US"/>
          </a:p>
        </p:txBody>
      </p:sp>
    </p:spTree>
    <p:extLst>
      <p:ext uri="{BB962C8B-B14F-4D97-AF65-F5344CB8AC3E}">
        <p14:creationId xmlns:p14="http://schemas.microsoft.com/office/powerpoint/2010/main" val="307608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 study area is from</a:t>
            </a:r>
            <a:r>
              <a:rPr lang="en-US" baseline="0" dirty="0" smtClean="0">
                <a:latin typeface="Arial" charset="0"/>
              </a:rPr>
              <a:t> the Old River Control Complex to the Gulf of Mexico.  </a:t>
            </a:r>
            <a:r>
              <a:rPr lang="en-US" dirty="0" smtClean="0">
                <a:latin typeface="Arial" charset="0"/>
              </a:rPr>
              <a:t>The Atchafalaya River is not included in our study area.  We know that the Atchafalaya is a component of the river system and definitely have an influence on the Mississippi, but we did not have the resources to invest in both the Atchafalaya and Mississippi Rivers.  There are several ongoing initiatives in the Atchafalaya, including the development of a sediment budget and modeling.</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5</a:t>
            </a:fld>
            <a:endParaRPr lang="en-US"/>
          </a:p>
        </p:txBody>
      </p:sp>
    </p:spTree>
    <p:extLst>
      <p:ext uri="{BB962C8B-B14F-4D97-AF65-F5344CB8AC3E}">
        <p14:creationId xmlns:p14="http://schemas.microsoft.com/office/powerpoint/2010/main" val="2407977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 study area is from</a:t>
            </a:r>
            <a:r>
              <a:rPr lang="en-US" baseline="0" dirty="0" smtClean="0">
                <a:latin typeface="Arial" charset="0"/>
              </a:rPr>
              <a:t> the Old River Control Complex to the Gulf of Mexico.  </a:t>
            </a:r>
            <a:r>
              <a:rPr lang="en-US" dirty="0" smtClean="0">
                <a:latin typeface="Arial" charset="0"/>
              </a:rPr>
              <a:t>The Atchafalaya River is not included in our study area.  We know that the Atchafalaya is a component of the river system and definitely have an influence on the Mississippi, but we did not have the resources to invest in both the Atchafalaya and Mississippi Rivers.  There are several ongoing initiatives in the Atchafalaya, including the development of a sediment budget and modeling.</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7</a:t>
            </a:fld>
            <a:endParaRPr lang="en-US"/>
          </a:p>
        </p:txBody>
      </p:sp>
    </p:spTree>
    <p:extLst>
      <p:ext uri="{BB962C8B-B14F-4D97-AF65-F5344CB8AC3E}">
        <p14:creationId xmlns:p14="http://schemas.microsoft.com/office/powerpoint/2010/main" val="2407977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 study area is from</a:t>
            </a:r>
            <a:r>
              <a:rPr lang="en-US" baseline="0" dirty="0" smtClean="0">
                <a:latin typeface="Arial" charset="0"/>
              </a:rPr>
              <a:t> the Old River Control Complex to the Gulf of Mexico.  </a:t>
            </a:r>
            <a:r>
              <a:rPr lang="en-US" dirty="0" smtClean="0">
                <a:latin typeface="Arial" charset="0"/>
              </a:rPr>
              <a:t>The Atchafalaya River is not included in our study area.  We know that the Atchafalaya is a component of the river system and definitely have an influence on the Mississippi, but we did not have the resources to invest in both the Atchafalaya and Mississippi Rivers.  There are several ongoing initiatives in the Atchafalaya, including the development of a sediment budget and modeling.</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8</a:t>
            </a:fld>
            <a:endParaRPr lang="en-US"/>
          </a:p>
        </p:txBody>
      </p:sp>
    </p:spTree>
    <p:extLst>
      <p:ext uri="{BB962C8B-B14F-4D97-AF65-F5344CB8AC3E}">
        <p14:creationId xmlns:p14="http://schemas.microsoft.com/office/powerpoint/2010/main" val="2407977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 study area is from</a:t>
            </a:r>
            <a:r>
              <a:rPr lang="en-US" baseline="0" dirty="0" smtClean="0">
                <a:latin typeface="Arial" charset="0"/>
              </a:rPr>
              <a:t> the Old River Control Complex to the Gulf of Mexico.  </a:t>
            </a:r>
            <a:r>
              <a:rPr lang="en-US" dirty="0" smtClean="0">
                <a:latin typeface="Arial" charset="0"/>
              </a:rPr>
              <a:t>The Atchafalaya River is not included in our study area.  We know that the Atchafalaya is a component of the river system and definitely have an influence on the Mississippi, but we did not have the resources to invest in both the Atchafalaya and Mississippi Rivers.  There are several ongoing initiatives in the Atchafalaya, including the development of a sediment budget and modeling.</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9</a:t>
            </a:fld>
            <a:endParaRPr lang="en-US"/>
          </a:p>
        </p:txBody>
      </p:sp>
    </p:spTree>
    <p:extLst>
      <p:ext uri="{BB962C8B-B14F-4D97-AF65-F5344CB8AC3E}">
        <p14:creationId xmlns:p14="http://schemas.microsoft.com/office/powerpoint/2010/main" val="83026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The study area is from</a:t>
            </a:r>
            <a:r>
              <a:rPr lang="en-US" baseline="0" dirty="0" smtClean="0">
                <a:latin typeface="Arial" charset="0"/>
              </a:rPr>
              <a:t> the Old River Control Complex to the Gulf of Mexico.  </a:t>
            </a:r>
            <a:r>
              <a:rPr lang="en-US" dirty="0" smtClean="0">
                <a:latin typeface="Arial" charset="0"/>
              </a:rPr>
              <a:t>The Atchafalaya River is not included in our study area.  We know that the Atchafalaya is a component of the river system and definitely have an influence on the Mississippi, but we did not have the resources to invest in both the Atchafalaya and Mississippi Rivers.  There are several ongoing initiatives in the Atchafalaya, including the development of a sediment budget and modeling.</a:t>
            </a:r>
          </a:p>
          <a:p>
            <a:endParaRPr lang="en-US" dirty="0"/>
          </a:p>
        </p:txBody>
      </p:sp>
      <p:sp>
        <p:nvSpPr>
          <p:cNvPr id="4" name="Slide Number Placeholder 3"/>
          <p:cNvSpPr>
            <a:spLocks noGrp="1"/>
          </p:cNvSpPr>
          <p:nvPr>
            <p:ph type="sldNum" sz="quarter" idx="10"/>
          </p:nvPr>
        </p:nvSpPr>
        <p:spPr/>
        <p:txBody>
          <a:bodyPr/>
          <a:lstStyle/>
          <a:p>
            <a:pPr>
              <a:defRPr/>
            </a:pPr>
            <a:fld id="{56E9849D-A675-4E68-9006-546874850610}" type="slidenum">
              <a:rPr lang="en-US" smtClean="0"/>
              <a:pPr>
                <a:defRPr/>
              </a:pPr>
              <a:t>10</a:t>
            </a:fld>
            <a:endParaRPr lang="en-US"/>
          </a:p>
        </p:txBody>
      </p:sp>
    </p:spTree>
    <p:extLst>
      <p:ext uri="{BB962C8B-B14F-4D97-AF65-F5344CB8AC3E}">
        <p14:creationId xmlns:p14="http://schemas.microsoft.com/office/powerpoint/2010/main" val="2407977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5357E19-D7BD-4207-B0DE-01D8B2A0A9D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D017DA-ABE1-459F-88EE-E397D3D21B0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F9BA48F-C3AF-4131-8DC3-1A57AAFB094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6" indent="0" algn="ctr">
              <a:buNone/>
              <a:defRPr/>
            </a:lvl3pPr>
            <a:lvl4pPr marL="1371460" indent="0" algn="ctr">
              <a:buNone/>
              <a:defRPr/>
            </a:lvl4pPr>
            <a:lvl5pPr marL="1828613" indent="0" algn="ctr">
              <a:buNone/>
              <a:defRPr/>
            </a:lvl5pPr>
            <a:lvl6pPr marL="2285766" indent="0" algn="ctr">
              <a:buNone/>
              <a:defRPr/>
            </a:lvl6pPr>
            <a:lvl7pPr marL="2742920" indent="0" algn="ctr">
              <a:buNone/>
              <a:defRPr/>
            </a:lvl7pPr>
            <a:lvl8pPr marL="3200072" indent="0" algn="ctr">
              <a:buNone/>
              <a:defRPr/>
            </a:lvl8pPr>
            <a:lvl9pPr marL="365722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999ABA8-3FC8-43CB-9E81-240B7BA199E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AF76CF6-198F-4894-BBDA-0D511E76C7A6}" type="slidenum">
              <a:rPr lang="en-US">
                <a:solidFill>
                  <a:srgbClr val="000000"/>
                </a:solidFill>
              </a:rPr>
              <a:pPr/>
              <a:t>‹#›</a:t>
            </a:fld>
            <a:endParaRPr lang="en-US">
              <a:solidFill>
                <a:srgbClr val="000000"/>
              </a:solidFill>
            </a:endParaRPr>
          </a:p>
        </p:txBody>
      </p:sp>
      <p:pic>
        <p:nvPicPr>
          <p:cNvPr id="5" name="Picture 4" descr="State of LA.png"/>
          <p:cNvPicPr>
            <a:picLocks noChangeAspect="1"/>
          </p:cNvPicPr>
          <p:nvPr userDrawn="1"/>
        </p:nvPicPr>
        <p:blipFill>
          <a:blip r:embed="rId2" cstate="print"/>
          <a:stretch>
            <a:fillRect/>
          </a:stretch>
        </p:blipFill>
        <p:spPr>
          <a:xfrm>
            <a:off x="228601" y="5410201"/>
            <a:ext cx="763693" cy="78105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619F11B-553A-42C7-8AB7-1621B514345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35F1904-B1AF-494A-95B5-4204291CDB9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09498D6A-35A0-4BD9-9B91-1BE231DD276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3A3C65B-490B-48B4-A299-FD31429A295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95EE140-129D-4472-A25F-640972AC13B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C61E419-AF59-4DDB-97B4-30EB39F63D1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3C4080E-E31F-490B-903B-B331DEC4CBC5}" type="slidenum">
              <a:rPr lang="en-US"/>
              <a:pPr>
                <a:defRPr/>
              </a:pPr>
              <a:t>‹#›</a:t>
            </a:fld>
            <a:endParaRPr lang="en-US"/>
          </a:p>
        </p:txBody>
      </p:sp>
      <p:pic>
        <p:nvPicPr>
          <p:cNvPr id="6" name="Picture 5" descr="State of LA.png"/>
          <p:cNvPicPr>
            <a:picLocks noChangeAspect="1"/>
          </p:cNvPicPr>
          <p:nvPr userDrawn="1"/>
        </p:nvPicPr>
        <p:blipFill>
          <a:blip r:embed="rId2" cstate="print"/>
          <a:stretch>
            <a:fillRect/>
          </a:stretch>
        </p:blipFill>
        <p:spPr>
          <a:xfrm>
            <a:off x="228601" y="5410201"/>
            <a:ext cx="763693" cy="78105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AA2CEC4-B887-4EBD-AA58-515168FF026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2F06724-BC69-4277-A358-A1F845B7A80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3360378-AB07-4FC8-B183-ADDE83BC1C9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5357E19-D7BD-4207-B0DE-01D8B2A0A9D8}" type="slidenum">
              <a:rPr lang="en-US">
                <a:solidFill>
                  <a:srgbClr val="000000"/>
                </a:solidFill>
              </a:rPr>
              <a:pPr>
                <a:defRPr/>
              </a:pPr>
              <a:t>‹#›</a:t>
            </a:fld>
            <a:endParaRPr lang="en-US" dirty="0">
              <a:solidFill>
                <a:srgbClr val="000000"/>
              </a:solidFill>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3C4080E-E31F-490B-903B-B331DEC4CBC5}" type="slidenum">
              <a:rPr lang="en-US">
                <a:solidFill>
                  <a:srgbClr val="000000"/>
                </a:solidFill>
              </a:rPr>
              <a:pPr>
                <a:def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380" y="5381966"/>
            <a:ext cx="911953" cy="826837"/>
          </a:xfrm>
          <a:prstGeom prst="rect">
            <a:avLst/>
          </a:prstGeom>
        </p:spPr>
      </p:pic>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54FA3E9-F137-4BBB-AE35-72F6E5090F77}" type="slidenum">
              <a:rPr lang="en-US">
                <a:solidFill>
                  <a:srgbClr val="000000"/>
                </a:solidFill>
              </a:rPr>
              <a:pPr>
                <a:defRPr/>
              </a:pPr>
              <a:t>‹#›</a:t>
            </a:fld>
            <a:endParaRPr lang="en-US" dirty="0">
              <a:solidFill>
                <a:srgbClr val="000000"/>
              </a:solidFill>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ED631CF-4F5E-41F0-8EDE-FFA178F4F9B8}" type="slidenum">
              <a:rPr lang="en-US">
                <a:solidFill>
                  <a:srgbClr val="000000"/>
                </a:solidFill>
              </a:rPr>
              <a:pPr>
                <a:defRPr/>
              </a:pPr>
              <a:t>‹#›</a:t>
            </a:fld>
            <a:endParaRPr lang="en-US" dirty="0">
              <a:solidFill>
                <a:srgbClr val="000000"/>
              </a:solidFill>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59FE6C5-CC4E-47D8-B72C-4B7856DF061D}" type="slidenum">
              <a:rPr lang="en-US">
                <a:solidFill>
                  <a:srgbClr val="000000"/>
                </a:solidFill>
              </a:rPr>
              <a:pPr>
                <a:defRPr/>
              </a:pPr>
              <a:t>‹#›</a:t>
            </a:fld>
            <a:endParaRPr lang="en-US" dirty="0">
              <a:solidFill>
                <a:srgbClr val="000000"/>
              </a:solidFill>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CCC6A6D5-7CA0-43BE-983D-1CAD02293683}" type="slidenum">
              <a:rPr lang="en-US">
                <a:solidFill>
                  <a:srgbClr val="000000"/>
                </a:solidFill>
              </a:rPr>
              <a:pPr>
                <a:defRPr/>
              </a:pPr>
              <a:t>‹#›</a:t>
            </a:fld>
            <a:endParaRPr lang="en-US" dirty="0">
              <a:solidFill>
                <a:srgbClr val="000000"/>
              </a:solidFill>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5004C71-2FD6-4A05-B741-DBB6CD9FF174}" type="slidenum">
              <a:rPr lang="en-US">
                <a:solidFill>
                  <a:srgbClr val="000000"/>
                </a:solidFill>
              </a:rPr>
              <a:pPr>
                <a:defRPr/>
              </a:pPr>
              <a:t>‹#›</a:t>
            </a:fld>
            <a:endParaRPr lang="en-US" dirty="0">
              <a:solidFill>
                <a:srgbClr val="000000"/>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54FA3E9-F137-4BBB-AE35-72F6E5090F77}"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AD54140-CAC6-4FAC-9F35-FA611BDD1079}" type="slidenum">
              <a:rPr lang="en-US">
                <a:solidFill>
                  <a:srgbClr val="000000"/>
                </a:solidFill>
              </a:rPr>
              <a:pPr>
                <a:defRPr/>
              </a:pPr>
              <a:t>‹#›</a:t>
            </a:fld>
            <a:endParaRPr lang="en-US" dirty="0">
              <a:solidFill>
                <a:srgbClr val="000000"/>
              </a:solidFill>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1B0223A-F5A5-443F-AEC3-3D14DCBE026F}" type="slidenum">
              <a:rPr lang="en-US">
                <a:solidFill>
                  <a:srgbClr val="000000"/>
                </a:solidFill>
              </a:rPr>
              <a:pPr>
                <a:defRPr/>
              </a:pPr>
              <a:t>‹#›</a:t>
            </a:fld>
            <a:endParaRPr lang="en-US" dirty="0">
              <a:solidFill>
                <a:srgbClr val="000000"/>
              </a:solidFill>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D017DA-ABE1-459F-88EE-E397D3D21B08}" type="slidenum">
              <a:rPr lang="en-US">
                <a:solidFill>
                  <a:srgbClr val="000000"/>
                </a:solidFill>
              </a:rPr>
              <a:pPr>
                <a:defRPr/>
              </a:pPr>
              <a:t>‹#›</a:t>
            </a:fld>
            <a:endParaRPr lang="en-US" dirty="0">
              <a:solidFill>
                <a:srgbClr val="000000"/>
              </a:solidFill>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F9BA48F-C3AF-4131-8DC3-1A57AAFB094C}" type="slidenum">
              <a:rPr lang="en-US">
                <a:solidFill>
                  <a:srgbClr val="000000"/>
                </a:solidFill>
              </a:rPr>
              <a:pPr>
                <a:defRPr/>
              </a:pPr>
              <a:t>‹#›</a:t>
            </a:fld>
            <a:endParaRPr lang="en-US" dirty="0">
              <a:solidFill>
                <a:srgbClr val="000000"/>
              </a:solidFill>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35" tIns="45718" rIns="91435" bIns="45718"/>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8409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049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35" tIns="45718" rIns="91435" bIns="45718"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extLst>
      <p:ext uri="{BB962C8B-B14F-4D97-AF65-F5344CB8AC3E}">
        <p14:creationId xmlns:p14="http://schemas.microsoft.com/office/powerpoint/2010/main" val="575260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894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447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5250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ED631CF-4F5E-41F0-8EDE-FFA178F4F9B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315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35" tIns="45718" rIns="91435"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extLst>
      <p:ext uri="{BB962C8B-B14F-4D97-AF65-F5344CB8AC3E}">
        <p14:creationId xmlns:p14="http://schemas.microsoft.com/office/powerpoint/2010/main" val="1876772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35" tIns="45718" rIns="91435" bIns="45718"/>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extLst>
      <p:ext uri="{BB962C8B-B14F-4D97-AF65-F5344CB8AC3E}">
        <p14:creationId xmlns:p14="http://schemas.microsoft.com/office/powerpoint/2010/main" val="1831069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9121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304801"/>
            <a:ext cx="21336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04801"/>
            <a:ext cx="6248400" cy="58213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5366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59FE6C5-CC4E-47D8-B72C-4B7856DF061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CCC6A6D5-7CA0-43BE-983D-1CAD0229368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5004C71-2FD6-4A05-B741-DBB6CD9FF17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AD54140-CAC6-4FAC-9F35-FA611BDD107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1B0223A-F5A5-443F-AEC3-3D14DCBE026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tif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7.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3" descr="ppt_camo_bkgrnd-02"/>
          <p:cNvPicPr>
            <a:picLocks noChangeAspect="1" noChangeArrowheads="1"/>
          </p:cNvPicPr>
          <p:nvPr userDrawn="1"/>
        </p:nvPicPr>
        <p:blipFill>
          <a:blip r:embed="rId13" cstate="print"/>
          <a:srcRect/>
          <a:stretch>
            <a:fillRect/>
          </a:stretch>
        </p:blipFill>
        <p:spPr bwMode="auto">
          <a:xfrm>
            <a:off x="0" y="0"/>
            <a:ext cx="9144000" cy="6861175"/>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smtClean="0"/>
            </a:lvl1pPr>
          </a:lstStyle>
          <a:p>
            <a:pPr>
              <a:defRPr/>
            </a:pPr>
            <a:fld id="{3BCA0F3D-C404-44A5-B0FD-5A1AB4C2F5FF}" type="slidenum">
              <a:rPr lang="en-US"/>
              <a:pPr>
                <a:defRPr/>
              </a:pPr>
              <a:t>‹#›</a:t>
            </a:fld>
            <a:endParaRPr lang="en-US"/>
          </a:p>
        </p:txBody>
      </p:sp>
      <p:pic>
        <p:nvPicPr>
          <p:cNvPr id="2054" name="Picture 8" descr="USACE_logo"/>
          <p:cNvPicPr>
            <a:picLocks noChangeAspect="1" noChangeArrowheads="1"/>
          </p:cNvPicPr>
          <p:nvPr userDrawn="1"/>
        </p:nvPicPr>
        <p:blipFill>
          <a:blip r:embed="rId14" cstate="print"/>
          <a:srcRect/>
          <a:stretch>
            <a:fillRect/>
          </a:stretch>
        </p:blipFill>
        <p:spPr bwMode="auto">
          <a:xfrm>
            <a:off x="8004175" y="5638800"/>
            <a:ext cx="758825" cy="519113"/>
          </a:xfrm>
          <a:prstGeom prst="rect">
            <a:avLst/>
          </a:prstGeom>
          <a:noFill/>
          <a:ln w="9525">
            <a:noFill/>
            <a:miter lim="800000"/>
            <a:headEnd/>
            <a:tailEnd/>
          </a:ln>
        </p:spPr>
      </p:pic>
      <p:sp>
        <p:nvSpPr>
          <p:cNvPr id="3081" name="Text Box 9"/>
          <p:cNvSpPr txBox="1">
            <a:spLocks noChangeArrowheads="1"/>
          </p:cNvSpPr>
          <p:nvPr userDrawn="1"/>
        </p:nvSpPr>
        <p:spPr bwMode="auto">
          <a:xfrm>
            <a:off x="6223001" y="6340476"/>
            <a:ext cx="2606675" cy="216406"/>
          </a:xfrm>
          <a:prstGeom prst="rect">
            <a:avLst/>
          </a:prstGeom>
          <a:noFill/>
          <a:ln w="9525">
            <a:noFill/>
            <a:miter lim="800000"/>
            <a:headEnd/>
            <a:tailEnd/>
          </a:ln>
          <a:effectLst/>
        </p:spPr>
        <p:txBody>
          <a:bodyPr lIns="0" tIns="0" rIns="0" bIns="0">
            <a:spAutoFit/>
          </a:bodyPr>
          <a:lstStyle/>
          <a:p>
            <a:pPr algn="r">
              <a:defRPr/>
            </a:pPr>
            <a:r>
              <a:rPr lang="en-US" sz="1400" b="1" dirty="0"/>
              <a:t>BUILDING STRONG</a:t>
            </a:r>
            <a:r>
              <a:rPr lang="en-US" sz="1400" b="1" baseline="-25000" dirty="0"/>
              <a:t>®</a:t>
            </a:r>
          </a:p>
        </p:txBody>
      </p:sp>
      <p:sp>
        <p:nvSpPr>
          <p:cNvPr id="3082" name="Line 10"/>
          <p:cNvSpPr>
            <a:spLocks noChangeShapeType="1"/>
          </p:cNvSpPr>
          <p:nvPr userDrawn="1"/>
        </p:nvSpPr>
        <p:spPr bwMode="auto">
          <a:xfrm flipH="1">
            <a:off x="457200" y="6248400"/>
            <a:ext cx="8229600" cy="0"/>
          </a:xfrm>
          <a:prstGeom prst="line">
            <a:avLst/>
          </a:prstGeom>
          <a:noFill/>
          <a:ln w="9525">
            <a:solidFill>
              <a:schemeClr val="tx1"/>
            </a:solidFill>
            <a:round/>
            <a:headEnd/>
            <a:tailEnd/>
          </a:ln>
          <a:effectLst/>
        </p:spPr>
        <p:txBody>
          <a:bodyPr lIns="91435" tIns="45718" rIns="91435" bIns="45718"/>
          <a:lstStyle/>
          <a:p>
            <a:pPr>
              <a:defRPr/>
            </a:pP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2882" indent="-342882"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2942" indent="-228588" algn="l" rtl="0" eaLnBrk="0" fontAlgn="base" hangingPunct="0">
        <a:spcBef>
          <a:spcPct val="20000"/>
        </a:spcBef>
        <a:spcAft>
          <a:spcPct val="0"/>
        </a:spcAft>
        <a:buChar char="•"/>
        <a:defRPr sz="2400">
          <a:solidFill>
            <a:schemeClr val="tx1"/>
          </a:solidFill>
          <a:latin typeface="+mn-lt"/>
        </a:defRPr>
      </a:lvl3pPr>
      <a:lvl4pPr marL="1600118" indent="-228588"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295" indent="-228588"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471" indent="-228588" algn="l" rtl="0" fontAlgn="base">
        <a:spcBef>
          <a:spcPct val="20000"/>
        </a:spcBef>
        <a:spcAft>
          <a:spcPct val="0"/>
        </a:spcAft>
        <a:buSzPct val="50000"/>
        <a:buFont typeface="Wingdings" pitchFamily="2" charset="2"/>
        <a:buChar char="¡"/>
        <a:defRPr sz="2000">
          <a:solidFill>
            <a:schemeClr val="tx1"/>
          </a:solidFill>
          <a:latin typeface="+mn-lt"/>
        </a:defRPr>
      </a:lvl6pPr>
      <a:lvl7pPr marL="2971648" indent="-228588" algn="l" rtl="0" fontAlgn="base">
        <a:spcBef>
          <a:spcPct val="20000"/>
        </a:spcBef>
        <a:spcAft>
          <a:spcPct val="0"/>
        </a:spcAft>
        <a:buSzPct val="50000"/>
        <a:buFont typeface="Wingdings" pitchFamily="2" charset="2"/>
        <a:buChar char="¡"/>
        <a:defRPr sz="2000">
          <a:solidFill>
            <a:schemeClr val="tx1"/>
          </a:solidFill>
          <a:latin typeface="+mn-lt"/>
        </a:defRPr>
      </a:lvl7pPr>
      <a:lvl8pPr marL="3428825" indent="-228588" algn="l" rtl="0" fontAlgn="base">
        <a:spcBef>
          <a:spcPct val="20000"/>
        </a:spcBef>
        <a:spcAft>
          <a:spcPct val="0"/>
        </a:spcAft>
        <a:buSzPct val="50000"/>
        <a:buFont typeface="Wingdings" pitchFamily="2" charset="2"/>
        <a:buChar char="¡"/>
        <a:defRPr sz="2000">
          <a:solidFill>
            <a:schemeClr val="tx1"/>
          </a:solidFill>
          <a:latin typeface="+mn-lt"/>
        </a:defRPr>
      </a:lvl8pPr>
      <a:lvl9pPr marL="3886001" indent="-228588"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85" name="Picture 13" descr="ppt_camo_bkgrnd-02"/>
          <p:cNvPicPr>
            <a:picLocks noChangeAspect="1" noChangeArrowheads="1"/>
          </p:cNvPicPr>
          <p:nvPr userDrawn="1"/>
        </p:nvPicPr>
        <p:blipFill>
          <a:blip r:embed="rId13" cstate="print"/>
          <a:srcRect/>
          <a:stretch>
            <a:fillRect/>
          </a:stretch>
        </p:blipFill>
        <p:spPr bwMode="auto">
          <a:xfrm>
            <a:off x="0" y="0"/>
            <a:ext cx="9144000" cy="6861175"/>
          </a:xfrm>
          <a:prstGeom prst="rect">
            <a:avLst/>
          </a:prstGeom>
          <a:noFill/>
        </p:spPr>
      </p:pic>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6" rIns="91430" bIns="45716"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defTabSz="642915" hangingPunct="1">
              <a:defRPr sz="1400"/>
            </a:lvl1pPr>
          </a:lstStyle>
          <a:p>
            <a:fld id="{6F059F02-BA93-445C-A335-BBBE7CBBE438}" type="slidenum">
              <a:rPr lang="en-US" smtClean="0">
                <a:solidFill>
                  <a:srgbClr val="000000"/>
                </a:solidFill>
                <a:sym typeface="Georgia" pitchFamily="18" charset="0"/>
              </a:rPr>
              <a:pPr/>
              <a:t>‹#›</a:t>
            </a:fld>
            <a:endParaRPr lang="en-US">
              <a:solidFill>
                <a:srgbClr val="000000"/>
              </a:solidFill>
              <a:sym typeface="Georgia" pitchFamily="18" charset="0"/>
            </a:endParaRPr>
          </a:p>
        </p:txBody>
      </p:sp>
      <p:pic>
        <p:nvPicPr>
          <p:cNvPr id="3080" name="Picture 8" descr="USACE_logo"/>
          <p:cNvPicPr>
            <a:picLocks noChangeAspect="1" noChangeArrowheads="1"/>
          </p:cNvPicPr>
          <p:nvPr userDrawn="1"/>
        </p:nvPicPr>
        <p:blipFill>
          <a:blip r:embed="rId14" cstate="print"/>
          <a:srcRect/>
          <a:stretch>
            <a:fillRect/>
          </a:stretch>
        </p:blipFill>
        <p:spPr bwMode="auto">
          <a:xfrm>
            <a:off x="8004175" y="5638800"/>
            <a:ext cx="758825" cy="519113"/>
          </a:xfrm>
          <a:prstGeom prst="rect">
            <a:avLst/>
          </a:prstGeom>
          <a:noFill/>
        </p:spPr>
      </p:pic>
      <p:sp>
        <p:nvSpPr>
          <p:cNvPr id="3081" name="Text Box 9"/>
          <p:cNvSpPr txBox="1">
            <a:spLocks noChangeArrowheads="1"/>
          </p:cNvSpPr>
          <p:nvPr userDrawn="1"/>
        </p:nvSpPr>
        <p:spPr bwMode="auto">
          <a:xfrm>
            <a:off x="6223002" y="6340476"/>
            <a:ext cx="2606675" cy="216406"/>
          </a:xfrm>
          <a:prstGeom prst="rect">
            <a:avLst/>
          </a:prstGeom>
          <a:noFill/>
          <a:ln w="9525">
            <a:noFill/>
            <a:miter lim="800000"/>
            <a:headEnd/>
            <a:tailEnd/>
          </a:ln>
          <a:effectLst/>
        </p:spPr>
        <p:txBody>
          <a:bodyPr lIns="0" tIns="0" rIns="0" bIns="0">
            <a:spAutoFit/>
          </a:bodyPr>
          <a:lstStyle/>
          <a:p>
            <a:pPr algn="r" defTabSz="642915"/>
            <a:r>
              <a:rPr lang="en-US" sz="1400" b="1">
                <a:solidFill>
                  <a:srgbClr val="000000"/>
                </a:solidFill>
                <a:sym typeface="Georgia" pitchFamily="18" charset="0"/>
              </a:rPr>
              <a:t>BUILDING STRONG</a:t>
            </a:r>
            <a:r>
              <a:rPr lang="en-US" sz="1400" b="1" baseline="-25000">
                <a:solidFill>
                  <a:srgbClr val="000000"/>
                </a:solidFill>
                <a:sym typeface="Georgia" pitchFamily="18" charset="0"/>
              </a:rPr>
              <a:t>®</a:t>
            </a:r>
          </a:p>
        </p:txBody>
      </p:sp>
      <p:sp>
        <p:nvSpPr>
          <p:cNvPr id="3082" name="Line 10"/>
          <p:cNvSpPr>
            <a:spLocks noChangeShapeType="1"/>
          </p:cNvSpPr>
          <p:nvPr userDrawn="1"/>
        </p:nvSpPr>
        <p:spPr bwMode="auto">
          <a:xfrm flipH="1">
            <a:off x="457200" y="6248400"/>
            <a:ext cx="8229600" cy="0"/>
          </a:xfrm>
          <a:prstGeom prst="line">
            <a:avLst/>
          </a:prstGeom>
          <a:noFill/>
          <a:ln w="9525">
            <a:solidFill>
              <a:schemeClr val="tx1"/>
            </a:solidFill>
            <a:round/>
            <a:headEnd/>
            <a:tailEnd/>
          </a:ln>
          <a:effectLst/>
        </p:spPr>
        <p:txBody>
          <a:bodyPr lIns="91430" tIns="45716" rIns="91430" bIns="45716"/>
          <a:lstStyle/>
          <a:p>
            <a:pPr defTabSz="642915"/>
            <a:endParaRPr lang="en-US" sz="1300">
              <a:solidFill>
                <a:srgbClr val="000000"/>
              </a:solidFill>
              <a:sym typeface="Georgia" pitchFamily="18"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54" algn="ctr" rtl="0" fontAlgn="base">
        <a:spcBef>
          <a:spcPct val="0"/>
        </a:spcBef>
        <a:spcAft>
          <a:spcPct val="0"/>
        </a:spcAft>
        <a:defRPr sz="4400">
          <a:solidFill>
            <a:schemeClr val="tx2"/>
          </a:solidFill>
          <a:latin typeface="Arial" charset="0"/>
        </a:defRPr>
      </a:lvl6pPr>
      <a:lvl7pPr marL="914306" algn="ctr" rtl="0" fontAlgn="base">
        <a:spcBef>
          <a:spcPct val="0"/>
        </a:spcBef>
        <a:spcAft>
          <a:spcPct val="0"/>
        </a:spcAft>
        <a:defRPr sz="4400">
          <a:solidFill>
            <a:schemeClr val="tx2"/>
          </a:solidFill>
          <a:latin typeface="Arial" charset="0"/>
        </a:defRPr>
      </a:lvl7pPr>
      <a:lvl8pPr marL="1371460" algn="ctr" rtl="0" fontAlgn="base">
        <a:spcBef>
          <a:spcPct val="0"/>
        </a:spcBef>
        <a:spcAft>
          <a:spcPct val="0"/>
        </a:spcAft>
        <a:defRPr sz="4400">
          <a:solidFill>
            <a:schemeClr val="tx2"/>
          </a:solidFill>
          <a:latin typeface="Arial" charset="0"/>
        </a:defRPr>
      </a:lvl8pPr>
      <a:lvl9pPr marL="1828613" algn="ctr" rtl="0" fontAlgn="base">
        <a:spcBef>
          <a:spcPct val="0"/>
        </a:spcBef>
        <a:spcAft>
          <a:spcPct val="0"/>
        </a:spcAft>
        <a:defRPr sz="4400">
          <a:solidFill>
            <a:schemeClr val="tx2"/>
          </a:solidFill>
          <a:latin typeface="Arial" charset="0"/>
        </a:defRPr>
      </a:lvl9pPr>
    </p:titleStyle>
    <p:bodyStyle>
      <a:lvl1pPr marL="342865" indent="-342865" algn="l" rtl="0" fontAlgn="base">
        <a:spcBef>
          <a:spcPct val="50000"/>
        </a:spcBef>
        <a:spcAft>
          <a:spcPct val="0"/>
        </a:spcAft>
        <a:buFont typeface="Wingdings" pitchFamily="2" charset="2"/>
        <a:buChar char="§"/>
        <a:defRPr sz="3200">
          <a:solidFill>
            <a:schemeClr val="tx1"/>
          </a:solidFill>
          <a:latin typeface="+mn-lt"/>
          <a:ea typeface="+mn-ea"/>
          <a:cs typeface="+mn-cs"/>
        </a:defRPr>
      </a:lvl1pPr>
      <a:lvl2pPr marL="742874" indent="-285722" algn="l" rtl="0" fontAlgn="base">
        <a:spcBef>
          <a:spcPct val="50000"/>
        </a:spcBef>
        <a:spcAft>
          <a:spcPct val="0"/>
        </a:spcAft>
        <a:buSzPct val="75000"/>
        <a:buFont typeface="Arial" charset="0"/>
        <a:buChar char="►"/>
        <a:defRPr sz="2800">
          <a:solidFill>
            <a:schemeClr val="tx1"/>
          </a:solidFill>
          <a:latin typeface="+mn-lt"/>
        </a:defRPr>
      </a:lvl2pPr>
      <a:lvl3pPr marL="1142883" indent="-228576" algn="l" rtl="0" fontAlgn="base">
        <a:spcBef>
          <a:spcPct val="50000"/>
        </a:spcBef>
        <a:spcAft>
          <a:spcPct val="0"/>
        </a:spcAft>
        <a:buChar char="•"/>
        <a:defRPr sz="2400">
          <a:solidFill>
            <a:schemeClr val="tx1"/>
          </a:solidFill>
          <a:latin typeface="+mn-lt"/>
        </a:defRPr>
      </a:lvl3pPr>
      <a:lvl4pPr marL="1600036" indent="-228576" algn="l" rtl="0" fontAlgn="base">
        <a:spcBef>
          <a:spcPct val="50000"/>
        </a:spcBef>
        <a:spcAft>
          <a:spcPct val="0"/>
        </a:spcAft>
        <a:buSzPct val="75000"/>
        <a:buFont typeface="Wingdings 3" pitchFamily="18" charset="2"/>
        <a:buChar char="w"/>
        <a:defRPr sz="2000">
          <a:solidFill>
            <a:schemeClr val="tx1"/>
          </a:solidFill>
          <a:latin typeface="+mn-lt"/>
        </a:defRPr>
      </a:lvl4pPr>
      <a:lvl5pPr marL="2057190" indent="-228576" algn="l" rtl="0" fontAlgn="base">
        <a:spcBef>
          <a:spcPct val="50000"/>
        </a:spcBef>
        <a:spcAft>
          <a:spcPct val="0"/>
        </a:spcAft>
        <a:buSzPct val="50000"/>
        <a:buFont typeface="Wingdings" pitchFamily="2" charset="2"/>
        <a:buChar char="¡"/>
        <a:defRPr sz="2000">
          <a:solidFill>
            <a:schemeClr val="tx1"/>
          </a:solidFill>
          <a:latin typeface="+mn-lt"/>
        </a:defRPr>
      </a:lvl5pPr>
      <a:lvl6pPr marL="2514343" indent="-228576" algn="l" rtl="0" fontAlgn="base">
        <a:spcBef>
          <a:spcPct val="50000"/>
        </a:spcBef>
        <a:spcAft>
          <a:spcPct val="0"/>
        </a:spcAft>
        <a:buSzPct val="50000"/>
        <a:buFont typeface="Wingdings" pitchFamily="2" charset="2"/>
        <a:buChar char="¡"/>
        <a:defRPr sz="2000">
          <a:solidFill>
            <a:schemeClr val="tx1"/>
          </a:solidFill>
          <a:latin typeface="+mn-lt"/>
        </a:defRPr>
      </a:lvl6pPr>
      <a:lvl7pPr marL="2971496" indent="-228576" algn="l" rtl="0" fontAlgn="base">
        <a:spcBef>
          <a:spcPct val="50000"/>
        </a:spcBef>
        <a:spcAft>
          <a:spcPct val="0"/>
        </a:spcAft>
        <a:buSzPct val="50000"/>
        <a:buFont typeface="Wingdings" pitchFamily="2" charset="2"/>
        <a:buChar char="¡"/>
        <a:defRPr sz="2000">
          <a:solidFill>
            <a:schemeClr val="tx1"/>
          </a:solidFill>
          <a:latin typeface="+mn-lt"/>
        </a:defRPr>
      </a:lvl7pPr>
      <a:lvl8pPr marL="3428650" indent="-228576" algn="l" rtl="0" fontAlgn="base">
        <a:spcBef>
          <a:spcPct val="50000"/>
        </a:spcBef>
        <a:spcAft>
          <a:spcPct val="0"/>
        </a:spcAft>
        <a:buSzPct val="50000"/>
        <a:buFont typeface="Wingdings" pitchFamily="2" charset="2"/>
        <a:buChar char="¡"/>
        <a:defRPr sz="2000">
          <a:solidFill>
            <a:schemeClr val="tx1"/>
          </a:solidFill>
          <a:latin typeface="+mn-lt"/>
        </a:defRPr>
      </a:lvl8pPr>
      <a:lvl9pPr marL="3885802" indent="-228576" algn="l" rtl="0" fontAlgn="base">
        <a:spcBef>
          <a:spcPct val="5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3" descr="ppt_camo_bkgrnd-02"/>
          <p:cNvPicPr>
            <a:picLocks noChangeAspect="1" noChangeArrowheads="1"/>
          </p:cNvPicPr>
          <p:nvPr userDrawn="1"/>
        </p:nvPicPr>
        <p:blipFill>
          <a:blip r:embed="rId13" cstate="print"/>
          <a:srcRect/>
          <a:stretch>
            <a:fillRect/>
          </a:stretch>
        </p:blipFill>
        <p:spPr bwMode="auto">
          <a:xfrm>
            <a:off x="0" y="0"/>
            <a:ext cx="9144000" cy="6861175"/>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fld id="{3BCA0F3D-C404-44A5-B0FD-5A1AB4C2F5FF}" type="slidenum">
              <a:rPr lang="en-US">
                <a:solidFill>
                  <a:srgbClr val="000000"/>
                </a:solidFill>
              </a:rPr>
              <a:pPr>
                <a:defRPr/>
              </a:pPr>
              <a:t>‹#›</a:t>
            </a:fld>
            <a:endParaRPr lang="en-US" dirty="0">
              <a:solidFill>
                <a:srgbClr val="000000"/>
              </a:solidFill>
            </a:endParaRPr>
          </a:p>
        </p:txBody>
      </p:sp>
      <p:pic>
        <p:nvPicPr>
          <p:cNvPr id="2054" name="Picture 8" descr="USACE_logo"/>
          <p:cNvPicPr>
            <a:picLocks noChangeAspect="1" noChangeArrowheads="1"/>
          </p:cNvPicPr>
          <p:nvPr userDrawn="1"/>
        </p:nvPicPr>
        <p:blipFill>
          <a:blip r:embed="rId14" cstate="print"/>
          <a:srcRect/>
          <a:stretch>
            <a:fillRect/>
          </a:stretch>
        </p:blipFill>
        <p:spPr bwMode="auto">
          <a:xfrm>
            <a:off x="8004175" y="5638800"/>
            <a:ext cx="758825" cy="519113"/>
          </a:xfrm>
          <a:prstGeom prst="rect">
            <a:avLst/>
          </a:prstGeom>
          <a:noFill/>
          <a:ln w="9525">
            <a:noFill/>
            <a:miter lim="800000"/>
            <a:headEnd/>
            <a:tailEnd/>
          </a:ln>
        </p:spPr>
      </p:pic>
      <p:sp>
        <p:nvSpPr>
          <p:cNvPr id="3081" name="Text Box 9"/>
          <p:cNvSpPr txBox="1">
            <a:spLocks noChangeArrowheads="1"/>
          </p:cNvSpPr>
          <p:nvPr userDrawn="1"/>
        </p:nvSpPr>
        <p:spPr bwMode="auto">
          <a:xfrm>
            <a:off x="6223000" y="6340475"/>
            <a:ext cx="2606675" cy="212725"/>
          </a:xfrm>
          <a:prstGeom prst="rect">
            <a:avLst/>
          </a:prstGeom>
          <a:noFill/>
          <a:ln w="9525">
            <a:noFill/>
            <a:miter lim="800000"/>
            <a:headEnd/>
            <a:tailEnd/>
          </a:ln>
          <a:effectLst/>
        </p:spPr>
        <p:txBody>
          <a:bodyPr lIns="0" tIns="0" rIns="0" bIns="0">
            <a:spAutoFit/>
          </a:bodyPr>
          <a:lstStyle/>
          <a:p>
            <a:pPr algn="r">
              <a:defRPr/>
            </a:pPr>
            <a:r>
              <a:rPr lang="en-US" sz="1400" b="1" dirty="0">
                <a:solidFill>
                  <a:srgbClr val="000000"/>
                </a:solidFill>
              </a:rPr>
              <a:t>BUILDING STRONG</a:t>
            </a:r>
            <a:r>
              <a:rPr lang="en-US" sz="1400" b="1" baseline="-25000" dirty="0">
                <a:solidFill>
                  <a:srgbClr val="000000"/>
                </a:solidFill>
              </a:rPr>
              <a:t>®</a:t>
            </a:r>
          </a:p>
        </p:txBody>
      </p:sp>
      <p:sp>
        <p:nvSpPr>
          <p:cNvPr id="3082" name="Line 10"/>
          <p:cNvSpPr>
            <a:spLocks noChangeShapeType="1"/>
          </p:cNvSpPr>
          <p:nvPr userDrawn="1"/>
        </p:nvSpPr>
        <p:spPr bwMode="auto">
          <a:xfrm flipH="1">
            <a:off x="457200" y="6248400"/>
            <a:ext cx="8229600" cy="0"/>
          </a:xfrm>
          <a:prstGeom prst="line">
            <a:avLst/>
          </a:prstGeom>
          <a:noFill/>
          <a:ln w="9525">
            <a:solidFill>
              <a:schemeClr val="tx1"/>
            </a:solidFill>
            <a:round/>
            <a:headEnd/>
            <a:tailEnd/>
          </a:ln>
          <a:effectLst/>
        </p:spPr>
        <p:txBody>
          <a:bodyPr/>
          <a:lstStyle/>
          <a:p>
            <a:pPr>
              <a:defRPr/>
            </a:pPr>
            <a:endParaRPr lang="en-US" dirty="0">
              <a:solidFill>
                <a:srgbClr val="000000"/>
              </a:solidFill>
            </a:endParaRPr>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5380" y="5381966"/>
            <a:ext cx="911953" cy="826837"/>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6" descr="Template PP cover.jpg"/>
          <p:cNvPicPr>
            <a:picLocks noChangeAspect="1"/>
          </p:cNvPicPr>
          <p:nvPr/>
        </p:nvPicPr>
        <p:blipFill>
          <a:blip r:embed="rId13" cstate="print">
            <a:clrChange>
              <a:clrFrom>
                <a:srgbClr val="000000"/>
              </a:clrFrom>
              <a:clrTo>
                <a:srgbClr val="000000">
                  <a:alpha val="0"/>
                </a:srgbClr>
              </a:clrTo>
            </a:clrChange>
          </a:blip>
          <a:srcRect b="952"/>
          <a:stretch>
            <a:fillRect/>
          </a:stretch>
        </p:blipFill>
        <p:spPr bwMode="auto">
          <a:xfrm>
            <a:off x="1" y="0"/>
            <a:ext cx="9109075" cy="6858000"/>
          </a:xfrm>
          <a:prstGeom prst="rect">
            <a:avLst/>
          </a:prstGeom>
          <a:noFill/>
          <a:ln w="9525">
            <a:noFill/>
            <a:miter lim="800000"/>
            <a:headEnd/>
            <a:tailEnd/>
          </a:ln>
        </p:spPr>
      </p:pic>
      <p:pic>
        <p:nvPicPr>
          <p:cNvPr id="1027" name="Picture 8" descr="USACE_logo"/>
          <p:cNvPicPr>
            <a:picLocks noChangeAspect="1" noChangeArrowheads="1"/>
          </p:cNvPicPr>
          <p:nvPr/>
        </p:nvPicPr>
        <p:blipFill>
          <a:blip r:embed="rId14" cstate="print"/>
          <a:srcRect/>
          <a:stretch>
            <a:fillRect/>
          </a:stretch>
        </p:blipFill>
        <p:spPr bwMode="auto">
          <a:xfrm>
            <a:off x="244475" y="5141913"/>
            <a:ext cx="1371600" cy="938212"/>
          </a:xfrm>
          <a:prstGeom prst="rect">
            <a:avLst/>
          </a:prstGeom>
          <a:noFill/>
          <a:ln w="9525">
            <a:noFill/>
            <a:miter lim="800000"/>
            <a:headEnd/>
            <a:tailEnd/>
          </a:ln>
        </p:spPr>
      </p:pic>
      <p:sp>
        <p:nvSpPr>
          <p:cNvPr id="1028" name="Rectangle 2"/>
          <p:cNvSpPr>
            <a:spLocks noGrp="1" noChangeArrowheads="1"/>
          </p:cNvSpPr>
          <p:nvPr>
            <p:ph type="title"/>
          </p:nvPr>
        </p:nvSpPr>
        <p:spPr bwMode="auto">
          <a:xfrm>
            <a:off x="152400" y="304800"/>
            <a:ext cx="6324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52401" y="6156326"/>
            <a:ext cx="3597275" cy="553994"/>
          </a:xfrm>
          <a:prstGeom prst="rect">
            <a:avLst/>
          </a:prstGeom>
          <a:noFill/>
          <a:ln w="9525">
            <a:noFill/>
            <a:miter lim="800000"/>
            <a:headEnd/>
            <a:tailEnd/>
          </a:ln>
          <a:effectLst/>
        </p:spPr>
        <p:txBody>
          <a:bodyPr lIns="91435" tIns="45718" rIns="91435" bIns="45718">
            <a:spAutoFit/>
          </a:bodyPr>
          <a:lstStyle/>
          <a:p>
            <a:pPr>
              <a:defRPr/>
            </a:pPr>
            <a:r>
              <a:rPr lang="en-US" sz="1200" b="1" dirty="0">
                <a:solidFill>
                  <a:srgbClr val="000000"/>
                </a:solidFill>
              </a:rPr>
              <a:t>US Army Corps of Engineers</a:t>
            </a:r>
          </a:p>
          <a:p>
            <a:pPr>
              <a:defRPr/>
            </a:pPr>
            <a:r>
              <a:rPr lang="en-US" b="1" dirty="0">
                <a:solidFill>
                  <a:srgbClr val="000000"/>
                </a:solidFill>
              </a:rPr>
              <a:t>BUILDING STRONG</a:t>
            </a:r>
            <a:r>
              <a:rPr lang="en-US" sz="1400" b="1" baseline="-25000" dirty="0">
                <a:solidFill>
                  <a:srgbClr val="000000"/>
                </a:solidFill>
              </a:rPr>
              <a:t>®</a:t>
            </a:r>
          </a:p>
        </p:txBody>
      </p:sp>
      <p:pic>
        <p:nvPicPr>
          <p:cNvPr id="1030" name="Picture 30" descr="Picture1.jpg"/>
          <p:cNvPicPr>
            <a:picLocks noChangeAspect="1"/>
          </p:cNvPicPr>
          <p:nvPr/>
        </p:nvPicPr>
        <p:blipFill>
          <a:blip r:embed="rId15" cstate="print">
            <a:clrChange>
              <a:clrFrom>
                <a:srgbClr val="FFFFFF"/>
              </a:clrFrom>
              <a:clrTo>
                <a:srgbClr val="FFFFFF">
                  <a:alpha val="0"/>
                </a:srgbClr>
              </a:clrTo>
            </a:clrChange>
          </a:blip>
          <a:srcRect r="1758" b="348"/>
          <a:stretch>
            <a:fillRect/>
          </a:stretch>
        </p:blipFill>
        <p:spPr bwMode="auto">
          <a:xfrm>
            <a:off x="2951164" y="623888"/>
            <a:ext cx="6192837" cy="6234112"/>
          </a:xfrm>
          <a:prstGeom prst="rect">
            <a:avLst/>
          </a:prstGeom>
          <a:noFill/>
          <a:ln w="9525">
            <a:noFill/>
            <a:miter lim="800000"/>
            <a:headEnd/>
            <a:tailEnd/>
          </a:ln>
        </p:spPr>
      </p:pic>
      <p:sp>
        <p:nvSpPr>
          <p:cNvPr id="30" name="Arc 29"/>
          <p:cNvSpPr/>
          <p:nvPr/>
        </p:nvSpPr>
        <p:spPr>
          <a:xfrm rot="158431" flipH="1">
            <a:off x="2968625" y="647700"/>
            <a:ext cx="11891963" cy="13460413"/>
          </a:xfrm>
          <a:prstGeom prst="arc">
            <a:avLst>
              <a:gd name="adj1" fmla="val 16282298"/>
              <a:gd name="adj2" fmla="val 21474658"/>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lIns="91435" tIns="45718" rIns="91435" bIns="45718" anchor="ctr"/>
          <a:lstStyle/>
          <a:p>
            <a:pPr algn="ctr">
              <a:defRPr/>
            </a:pPr>
            <a:endParaRPr lang="en-US">
              <a:solidFill>
                <a:srgbClr val="000000"/>
              </a:solidFill>
            </a:endParaRPr>
          </a:p>
        </p:txBody>
      </p:sp>
    </p:spTree>
    <p:extLst>
      <p:ext uri="{BB962C8B-B14F-4D97-AF65-F5344CB8AC3E}">
        <p14:creationId xmlns:p14="http://schemas.microsoft.com/office/powerpoint/2010/main" val="2636546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177" algn="l" rtl="0" fontAlgn="base">
        <a:spcBef>
          <a:spcPct val="0"/>
        </a:spcBef>
        <a:spcAft>
          <a:spcPct val="0"/>
        </a:spcAft>
        <a:defRPr sz="3600" b="1">
          <a:solidFill>
            <a:schemeClr val="tx2"/>
          </a:solidFill>
          <a:latin typeface="Arial" charset="0"/>
        </a:defRPr>
      </a:lvl6pPr>
      <a:lvl7pPr marL="914353" algn="l" rtl="0" fontAlgn="base">
        <a:spcBef>
          <a:spcPct val="0"/>
        </a:spcBef>
        <a:spcAft>
          <a:spcPct val="0"/>
        </a:spcAft>
        <a:defRPr sz="3600" b="1">
          <a:solidFill>
            <a:schemeClr val="tx2"/>
          </a:solidFill>
          <a:latin typeface="Arial" charset="0"/>
        </a:defRPr>
      </a:lvl7pPr>
      <a:lvl8pPr marL="1371530" algn="l" rtl="0" fontAlgn="base">
        <a:spcBef>
          <a:spcPct val="0"/>
        </a:spcBef>
        <a:spcAft>
          <a:spcPct val="0"/>
        </a:spcAft>
        <a:defRPr sz="3600" b="1">
          <a:solidFill>
            <a:schemeClr val="tx2"/>
          </a:solidFill>
          <a:latin typeface="Arial" charset="0"/>
        </a:defRPr>
      </a:lvl8pPr>
      <a:lvl9pPr marL="1828706" algn="l" rtl="0" fontAlgn="base">
        <a:spcBef>
          <a:spcPct val="0"/>
        </a:spcBef>
        <a:spcAft>
          <a:spcPct val="0"/>
        </a:spcAft>
        <a:defRPr sz="3600" b="1">
          <a:solidFill>
            <a:schemeClr val="tx2"/>
          </a:solidFill>
          <a:latin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defRPr>
      </a:lvl2pPr>
      <a:lvl3pPr marL="1142942" indent="-228588" algn="l" rtl="0" eaLnBrk="0" fontAlgn="base" hangingPunct="0">
        <a:spcBef>
          <a:spcPct val="20000"/>
        </a:spcBef>
        <a:spcAft>
          <a:spcPct val="0"/>
        </a:spcAft>
        <a:buChar char="•"/>
        <a:defRPr sz="24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mn-lt"/>
        </a:defRPr>
      </a:lvl4pPr>
      <a:lvl5pPr marL="2057295"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8005" y="94129"/>
            <a:ext cx="7859548" cy="4136551"/>
          </a:xfrm>
        </p:spPr>
        <p:txBody>
          <a:bodyPr/>
          <a:lstStyle/>
          <a:p>
            <a:pPr>
              <a:spcBef>
                <a:spcPct val="50000"/>
              </a:spcBef>
            </a:pPr>
            <a:r>
              <a:rPr lang="en-US" dirty="0" smtClean="0">
                <a:effectLst>
                  <a:outerShdw blurRad="38100" dist="38100" dir="2700000" algn="tl">
                    <a:srgbClr val="000000">
                      <a:alpha val="43137"/>
                    </a:srgbClr>
                  </a:outerShdw>
                </a:effectLst>
              </a:rPr>
              <a:t>MRHDMS DATA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COLLECTION PROGRAM</a:t>
            </a:r>
            <a:br>
              <a:rPr lang="en-US" dirty="0" smtClean="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cs typeface="Arial" charset="0"/>
              </a:rPr>
              <a:t/>
            </a:r>
            <a:br>
              <a:rPr lang="en-US" dirty="0">
                <a:effectLst>
                  <a:outerShdw blurRad="38100" dist="38100" dir="2700000" algn="tl">
                    <a:srgbClr val="000000">
                      <a:alpha val="43137"/>
                    </a:srgbClr>
                  </a:outerShdw>
                </a:effectLst>
                <a:cs typeface="Arial" charset="0"/>
              </a:rPr>
            </a:br>
            <a:r>
              <a:rPr lang="en-US" sz="1400" dirty="0" smtClean="0">
                <a:effectLst>
                  <a:outerShdw blurRad="38100" dist="38100" dir="2700000" algn="tl">
                    <a:srgbClr val="000000">
                      <a:alpha val="43137"/>
                    </a:srgbClr>
                  </a:outerShdw>
                </a:effectLst>
              </a:rPr>
              <a:t/>
            </a:r>
            <a:br>
              <a:rPr lang="en-US" sz="1400" dirty="0" smtClean="0">
                <a:effectLst>
                  <a:outerShdw blurRad="38100" dist="38100" dir="2700000" algn="tl">
                    <a:srgbClr val="000000">
                      <a:alpha val="43137"/>
                    </a:srgbClr>
                  </a:outerShdw>
                </a:effectLst>
              </a:rPr>
            </a:br>
            <a:r>
              <a:rPr lang="en-US" sz="1400" dirty="0" smtClean="0">
                <a:effectLst>
                  <a:outerShdw blurRad="38100" dist="38100" dir="2700000" algn="tl">
                    <a:srgbClr val="000000">
                      <a:alpha val="43137"/>
                    </a:srgbClr>
                  </a:outerShdw>
                </a:effectLst>
              </a:rPr>
              <a:t/>
            </a:r>
            <a:br>
              <a:rPr lang="en-US" sz="14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Mead Allison</a:t>
            </a:r>
            <a:r>
              <a:rPr lang="en-US" sz="2400" baseline="30000" dirty="0" smtClean="0">
                <a:effectLst>
                  <a:outerShdw blurRad="38100" dist="38100" dir="2700000" algn="tl">
                    <a:srgbClr val="000000">
                      <a:alpha val="43137"/>
                    </a:srgbClr>
                  </a:outerShdw>
                </a:effectLst>
              </a:rPr>
              <a:t>1</a:t>
            </a:r>
            <a:r>
              <a:rPr lang="en-US" sz="2400" dirty="0" smtClean="0">
                <a:effectLst>
                  <a:outerShdw blurRad="38100" dist="38100" dir="2700000" algn="tl">
                    <a:srgbClr val="000000">
                      <a:alpha val="43137"/>
                    </a:srgbClr>
                  </a:outerShdw>
                </a:effectLst>
              </a:rPr>
              <a:t> &amp; Thad Pratt</a:t>
            </a:r>
            <a:r>
              <a:rPr lang="en-US" sz="2400" baseline="30000" dirty="0" smtClean="0">
                <a:effectLst>
                  <a:outerShdw blurRad="38100" dist="38100" dir="2700000" algn="tl">
                    <a:srgbClr val="000000">
                      <a:alpha val="43137"/>
                    </a:srgbClr>
                  </a:outerShdw>
                </a:effectLst>
              </a:rPr>
              <a:t>2</a:t>
            </a:r>
            <a:r>
              <a:rPr lang="en-US" sz="800" dirty="0" smtClean="0">
                <a:effectLst>
                  <a:outerShdw blurRad="38100" dist="38100" dir="2700000" algn="tl">
                    <a:srgbClr val="000000">
                      <a:alpha val="43137"/>
                    </a:srgbClr>
                  </a:outerShdw>
                </a:effectLst>
              </a:rPr>
              <a:t/>
            </a:r>
            <a:br>
              <a:rPr lang="en-US" sz="800" dirty="0" smtClean="0">
                <a:effectLst>
                  <a:outerShdw blurRad="38100" dist="38100" dir="2700000" algn="tl">
                    <a:srgbClr val="000000">
                      <a:alpha val="43137"/>
                    </a:srgbClr>
                  </a:outerShdw>
                </a:effectLst>
              </a:rPr>
            </a:br>
            <a:r>
              <a:rPr lang="en-US" sz="800" dirty="0" smtClean="0">
                <a:effectLst>
                  <a:outerShdw blurRad="38100" dist="38100" dir="2700000" algn="tl">
                    <a:srgbClr val="000000">
                      <a:alpha val="43137"/>
                    </a:srgbClr>
                  </a:outerShdw>
                </a:effectLst>
              </a:rPr>
              <a:t/>
            </a:r>
            <a:br>
              <a:rPr lang="en-US" sz="800" dirty="0" smtClean="0">
                <a:effectLst>
                  <a:outerShdw blurRad="38100" dist="38100" dir="2700000" algn="tl">
                    <a:srgbClr val="000000">
                      <a:alpha val="43137"/>
                    </a:srgbClr>
                  </a:outerShdw>
                </a:effectLst>
              </a:rPr>
            </a:br>
            <a:r>
              <a:rPr lang="en-US" sz="2000" baseline="30000" dirty="0" smtClean="0">
                <a:effectLst>
                  <a:outerShdw blurRad="38100" dist="38100" dir="2700000" algn="tl">
                    <a:srgbClr val="000000">
                      <a:alpha val="43137"/>
                    </a:srgbClr>
                  </a:outerShdw>
                </a:effectLst>
              </a:rPr>
              <a:t>1 </a:t>
            </a:r>
            <a:r>
              <a:rPr lang="en-US" sz="2000" dirty="0" smtClean="0">
                <a:effectLst>
                  <a:outerShdw blurRad="38100" dist="38100" dir="2700000" algn="tl">
                    <a:srgbClr val="000000">
                      <a:alpha val="43137"/>
                    </a:srgbClr>
                  </a:outerShdw>
                </a:effectLst>
              </a:rPr>
              <a:t>Water Institute of the Gulf</a:t>
            </a:r>
            <a:br>
              <a:rPr lang="en-US" sz="2000" dirty="0" smtClean="0">
                <a:effectLst>
                  <a:outerShdw blurRad="38100" dist="38100" dir="2700000" algn="tl">
                    <a:srgbClr val="000000">
                      <a:alpha val="43137"/>
                    </a:srgbClr>
                  </a:outerShdw>
                </a:effectLst>
              </a:rPr>
            </a:br>
            <a:r>
              <a:rPr lang="en-US" sz="2000" baseline="30000" dirty="0" smtClean="0">
                <a:effectLst>
                  <a:outerShdw blurRad="38100" dist="38100" dir="2700000" algn="tl">
                    <a:srgbClr val="000000">
                      <a:alpha val="43137"/>
                    </a:srgbClr>
                  </a:outerShdw>
                </a:effectLst>
              </a:rPr>
              <a:t>2 </a:t>
            </a:r>
            <a:r>
              <a:rPr lang="en-US" sz="2000" dirty="0" smtClean="0">
                <a:effectLst>
                  <a:outerShdw blurRad="38100" dist="38100" dir="2700000" algn="tl">
                    <a:srgbClr val="000000">
                      <a:alpha val="43137"/>
                    </a:srgbClr>
                  </a:outerShdw>
                </a:effectLst>
              </a:rPr>
              <a:t>ERDC</a:t>
            </a:r>
            <a:endParaRPr lang="en-US" sz="2000" dirty="0" smtClean="0"/>
          </a:p>
        </p:txBody>
      </p:sp>
      <p:pic>
        <p:nvPicPr>
          <p:cNvPr id="6" name="Picture 5" descr="photo.JPG"/>
          <p:cNvPicPr>
            <a:picLocks/>
          </p:cNvPicPr>
          <p:nvPr/>
        </p:nvPicPr>
        <p:blipFill>
          <a:blip r:embed="rId3" cstate="print"/>
          <a:stretch>
            <a:fillRect/>
          </a:stretch>
        </p:blipFill>
        <p:spPr>
          <a:xfrm>
            <a:off x="6180589" y="4932815"/>
            <a:ext cx="2971800" cy="1933575"/>
          </a:xfrm>
          <a:prstGeom prst="rect">
            <a:avLst/>
          </a:prstGeom>
        </p:spPr>
      </p:pic>
      <p:pic>
        <p:nvPicPr>
          <p:cNvPr id="1026" name="Picture 2" descr="G:\Common\O&amp;E\CPRA Logo\CPRA_circle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495" y="3910838"/>
            <a:ext cx="1203792" cy="12037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p:cNvPicPr>
            <a:picLocks noChangeAspect="1"/>
          </p:cNvPicPr>
          <p:nvPr/>
        </p:nvPicPr>
        <p:blipFill>
          <a:blip r:embed="rId5"/>
          <a:srcRect/>
          <a:stretch>
            <a:fillRect/>
          </a:stretch>
        </p:blipFill>
        <p:spPr bwMode="auto">
          <a:xfrm>
            <a:off x="1572304" y="4108902"/>
            <a:ext cx="1652587" cy="823913"/>
          </a:xfrm>
          <a:prstGeom prst="rect">
            <a:avLst/>
          </a:prstGeom>
          <a:noFill/>
          <a:ln w="9525">
            <a:noFill/>
            <a:miter lim="800000"/>
            <a:headEnd/>
            <a:tailEnd/>
          </a:ln>
        </p:spPr>
      </p:pic>
    </p:spTree>
    <p:extLst>
      <p:ext uri="{BB962C8B-B14F-4D97-AF65-F5344CB8AC3E}">
        <p14:creationId xmlns:p14="http://schemas.microsoft.com/office/powerpoint/2010/main" val="2134119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5910" y="84722"/>
            <a:ext cx="8792792" cy="800219"/>
          </a:xfrm>
          <a:prstGeom prst="rect">
            <a:avLst/>
          </a:prstGeom>
          <a:noFill/>
        </p:spPr>
        <p:txBody>
          <a:bodyPr wrap="none" rtlCol="0">
            <a:spAutoFit/>
          </a:bodyPr>
          <a:lstStyle/>
          <a:p>
            <a:pPr algn="ctr"/>
            <a:r>
              <a:rPr lang="en-US" sz="2800" b="1" dirty="0" smtClean="0">
                <a:effectLst>
                  <a:outerShdw blurRad="38100" dist="38100" dir="2700000" algn="tl">
                    <a:srgbClr val="000000">
                      <a:alpha val="43137"/>
                    </a:srgbClr>
                  </a:outerShdw>
                </a:effectLst>
              </a:rPr>
              <a:t>Longitudinal Studies (follow a water mass, 7 sites)</a:t>
            </a:r>
            <a:endParaRPr lang="en-US" i="1" dirty="0" smtClean="0"/>
          </a:p>
          <a:p>
            <a:endParaRPr lang="en-US" i="1"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54250"/>
            <a:ext cx="4463817" cy="2367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618873"/>
            <a:ext cx="2975943" cy="400110"/>
          </a:xfrm>
          <a:prstGeom prst="rect">
            <a:avLst/>
          </a:prstGeom>
          <a:noFill/>
        </p:spPr>
        <p:txBody>
          <a:bodyPr wrap="none" rtlCol="0">
            <a:spAutoFit/>
          </a:bodyPr>
          <a:lstStyle/>
          <a:p>
            <a:r>
              <a:rPr lang="en-US" sz="2000" dirty="0" err="1" smtClean="0"/>
              <a:t>Tarbert</a:t>
            </a:r>
            <a:r>
              <a:rPr lang="en-US" sz="2000" dirty="0" smtClean="0"/>
              <a:t> Site RM 310-302</a:t>
            </a:r>
            <a:endParaRPr lang="en-US" sz="2000"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47" y="2948471"/>
            <a:ext cx="3278543" cy="3935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366677" y="3617110"/>
            <a:ext cx="1125629" cy="1631216"/>
          </a:xfrm>
          <a:prstGeom prst="rect">
            <a:avLst/>
          </a:prstGeom>
          <a:noFill/>
        </p:spPr>
        <p:txBody>
          <a:bodyPr wrap="none" rtlCol="0">
            <a:spAutoFit/>
          </a:bodyPr>
          <a:lstStyle/>
          <a:p>
            <a:r>
              <a:rPr lang="en-US" sz="2000" dirty="0" smtClean="0"/>
              <a:t>Baton </a:t>
            </a:r>
          </a:p>
          <a:p>
            <a:r>
              <a:rPr lang="en-US" sz="2000" dirty="0" smtClean="0"/>
              <a:t>Rouge </a:t>
            </a:r>
          </a:p>
          <a:p>
            <a:r>
              <a:rPr lang="en-US" sz="2000" dirty="0" smtClean="0"/>
              <a:t>Site </a:t>
            </a:r>
          </a:p>
          <a:p>
            <a:r>
              <a:rPr lang="en-US" sz="2000" dirty="0" smtClean="0"/>
              <a:t>RM </a:t>
            </a:r>
          </a:p>
          <a:p>
            <a:r>
              <a:rPr lang="en-US" sz="2000" dirty="0" smtClean="0"/>
              <a:t>232-227</a:t>
            </a:r>
            <a:endParaRPr lang="en-US" sz="2000" dirty="0"/>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5946" y="954250"/>
            <a:ext cx="4439103" cy="2983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920343" y="550972"/>
            <a:ext cx="3134191" cy="400110"/>
          </a:xfrm>
          <a:prstGeom prst="rect">
            <a:avLst/>
          </a:prstGeom>
          <a:noFill/>
        </p:spPr>
        <p:txBody>
          <a:bodyPr wrap="none" rtlCol="0">
            <a:spAutoFit/>
          </a:bodyPr>
          <a:lstStyle/>
          <a:p>
            <a:r>
              <a:rPr lang="en-US" sz="2000" dirty="0" smtClean="0"/>
              <a:t>Convent Site RM 171-166</a:t>
            </a:r>
            <a:endParaRPr lang="en-US" sz="2000" dirty="0"/>
          </a:p>
        </p:txBody>
      </p:sp>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6334" y="4709603"/>
            <a:ext cx="4758325" cy="2148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258400" y="4331730"/>
            <a:ext cx="3233578" cy="400110"/>
          </a:xfrm>
          <a:prstGeom prst="rect">
            <a:avLst/>
          </a:prstGeom>
          <a:noFill/>
        </p:spPr>
        <p:txBody>
          <a:bodyPr wrap="none" rtlCol="0">
            <a:spAutoFit/>
          </a:bodyPr>
          <a:lstStyle/>
          <a:p>
            <a:r>
              <a:rPr lang="en-US" sz="2000" dirty="0" smtClean="0"/>
              <a:t>Caernarvon Site RM 83-78</a:t>
            </a:r>
            <a:endParaRPr lang="en-US" sz="2000" dirty="0"/>
          </a:p>
        </p:txBody>
      </p:sp>
    </p:spTree>
    <p:extLst>
      <p:ext uri="{BB962C8B-B14F-4D97-AF65-F5344CB8AC3E}">
        <p14:creationId xmlns:p14="http://schemas.microsoft.com/office/powerpoint/2010/main" val="257874557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37792" y="84723"/>
            <a:ext cx="3941464" cy="800219"/>
          </a:xfrm>
          <a:prstGeom prst="rect">
            <a:avLst/>
          </a:prstGeom>
          <a:noFill/>
        </p:spPr>
        <p:txBody>
          <a:bodyPr wrap="none" rtlCol="0">
            <a:spAutoFit/>
          </a:bodyPr>
          <a:lstStyle/>
          <a:p>
            <a:pPr algn="ctr"/>
            <a:r>
              <a:rPr lang="en-US" sz="2800" b="1" dirty="0" smtClean="0">
                <a:effectLst>
                  <a:outerShdw blurRad="38100" dist="38100" dir="2700000" algn="tl">
                    <a:srgbClr val="000000">
                      <a:alpha val="43137"/>
                    </a:srgbClr>
                  </a:outerShdw>
                </a:effectLst>
              </a:rPr>
              <a:t>Estuarine </a:t>
            </a:r>
            <a:r>
              <a:rPr lang="en-US" sz="2800" b="1" dirty="0" smtClean="0">
                <a:effectLst>
                  <a:outerShdw blurRad="38100" dist="38100" dir="2700000" algn="tl">
                    <a:srgbClr val="000000">
                      <a:alpha val="43137"/>
                    </a:srgbClr>
                  </a:outerShdw>
                </a:effectLst>
              </a:rPr>
              <a:t>Dynamics</a:t>
            </a:r>
            <a:endParaRPr lang="en-US" i="1" dirty="0" smtClean="0"/>
          </a:p>
          <a:p>
            <a:endParaRPr lang="en-US" i="1" dirty="0"/>
          </a:p>
        </p:txBody>
      </p:sp>
      <p:sp>
        <p:nvSpPr>
          <p:cNvPr id="4" name="Content Placeholder 2"/>
          <p:cNvSpPr>
            <a:spLocks noGrp="1"/>
          </p:cNvSpPr>
          <p:nvPr>
            <p:ph idx="1"/>
          </p:nvPr>
        </p:nvSpPr>
        <p:spPr>
          <a:xfrm>
            <a:off x="352437" y="884942"/>
            <a:ext cx="8385859" cy="3932671"/>
          </a:xfrm>
        </p:spPr>
        <p:txBody>
          <a:bodyPr/>
          <a:lstStyle/>
          <a:p>
            <a:r>
              <a:rPr lang="en-US" sz="2400" dirty="0" smtClean="0">
                <a:cs typeface="Arial" charset="0"/>
              </a:rPr>
              <a:t>Wedge penetration zone (RM63 to HOP) surveys focused on RM24 to HOP.  Two studies (2012, 2013) when river discharge &lt;300,000 </a:t>
            </a:r>
            <a:r>
              <a:rPr lang="en-US" sz="2400" dirty="0" err="1" smtClean="0">
                <a:cs typeface="Arial" charset="0"/>
              </a:rPr>
              <a:t>cfs</a:t>
            </a:r>
            <a:r>
              <a:rPr lang="en-US" sz="2400" dirty="0" smtClean="0">
                <a:cs typeface="Arial" charset="0"/>
              </a:rPr>
              <a:t>.</a:t>
            </a:r>
          </a:p>
          <a:p>
            <a:pPr marL="0" indent="0">
              <a:buNone/>
            </a:pPr>
            <a:endParaRPr lang="en-US" sz="2400" dirty="0" smtClean="0">
              <a:cs typeface="Arial" charset="0"/>
            </a:endParaRPr>
          </a:p>
          <a:p>
            <a:pPr lvl="1"/>
            <a:r>
              <a:rPr lang="en-US" sz="2000" dirty="0" smtClean="0">
                <a:cs typeface="Arial" charset="0"/>
              </a:rPr>
              <a:t>Bathymetry (</a:t>
            </a:r>
            <a:r>
              <a:rPr lang="en-US" sz="2000" dirty="0" err="1" smtClean="0">
                <a:cs typeface="Arial" charset="0"/>
              </a:rPr>
              <a:t>mainstem</a:t>
            </a:r>
            <a:r>
              <a:rPr lang="en-US" sz="2000" dirty="0" smtClean="0">
                <a:cs typeface="Arial" charset="0"/>
              </a:rPr>
              <a:t> and important trunk channels)</a:t>
            </a:r>
          </a:p>
          <a:p>
            <a:pPr lvl="1"/>
            <a:r>
              <a:rPr lang="en-US" sz="2000" dirty="0" smtClean="0">
                <a:cs typeface="Arial" charset="0"/>
              </a:rPr>
              <a:t>Longitudinal and cross-sectional water velocities</a:t>
            </a:r>
          </a:p>
          <a:p>
            <a:pPr lvl="1"/>
            <a:r>
              <a:rPr lang="en-US" sz="2000" dirty="0" smtClean="0">
                <a:cs typeface="Arial" charset="0"/>
              </a:rPr>
              <a:t>Salinity and turbidity characteristics</a:t>
            </a:r>
          </a:p>
          <a:p>
            <a:pPr lvl="1"/>
            <a:r>
              <a:rPr lang="en-US" sz="2000" dirty="0" smtClean="0">
                <a:cs typeface="Arial" charset="0"/>
              </a:rPr>
              <a:t>Stored bed sediment character (grain size and bulk properties)</a:t>
            </a:r>
          </a:p>
          <a:p>
            <a:pPr lvl="1"/>
            <a:r>
              <a:rPr lang="en-US" sz="2000" dirty="0" smtClean="0">
                <a:cs typeface="Arial" charset="0"/>
              </a:rPr>
              <a:t>Sediment trapping phenomenon (turbidity maxima, aggregation)</a:t>
            </a:r>
          </a:p>
          <a:p>
            <a:pPr lvl="1"/>
            <a:r>
              <a:rPr lang="en-US" sz="2000" dirty="0" smtClean="0">
                <a:cs typeface="Arial" charset="0"/>
              </a:rPr>
              <a:t>Time-series studies of salt wedge migration (tidal, discharge)</a:t>
            </a:r>
          </a:p>
          <a:p>
            <a:pPr lvl="1"/>
            <a:endParaRPr lang="en-US" sz="2000" dirty="0" smtClean="0">
              <a:cs typeface="Arial" charset="0"/>
            </a:endParaRPr>
          </a:p>
          <a:p>
            <a:pPr lvl="1"/>
            <a:endParaRPr lang="en-US" sz="2000" dirty="0" smtClean="0"/>
          </a:p>
          <a:p>
            <a:endParaRPr lang="en-US" dirty="0" smtClean="0"/>
          </a:p>
          <a:p>
            <a:endParaRPr lang="en-US" dirty="0"/>
          </a:p>
        </p:txBody>
      </p:sp>
    </p:spTree>
    <p:extLst>
      <p:ext uri="{BB962C8B-B14F-4D97-AF65-F5344CB8AC3E}">
        <p14:creationId xmlns:p14="http://schemas.microsoft.com/office/powerpoint/2010/main" val="289147184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668" y="515558"/>
            <a:ext cx="6674813" cy="510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91205" y="27992"/>
            <a:ext cx="3660939" cy="1908215"/>
          </a:xfrm>
          <a:prstGeom prst="rect">
            <a:avLst/>
          </a:prstGeom>
          <a:noFill/>
        </p:spPr>
        <p:txBody>
          <a:bodyPr wrap="none" rtlCol="0">
            <a:spAutoFit/>
          </a:bodyPr>
          <a:lstStyle/>
          <a:p>
            <a:pPr algn="ctr"/>
            <a:r>
              <a:rPr lang="en-US" sz="2800" b="1" dirty="0" smtClean="0">
                <a:effectLst>
                  <a:outerShdw blurRad="38100" dist="38100" dir="2700000" algn="tl">
                    <a:srgbClr val="000000">
                      <a:alpha val="43137"/>
                    </a:srgbClr>
                  </a:outerShdw>
                </a:effectLst>
              </a:rPr>
              <a:t>Estuarine Dynamics</a:t>
            </a:r>
          </a:p>
          <a:p>
            <a:endParaRPr lang="en-US" i="1" dirty="0" smtClean="0"/>
          </a:p>
          <a:p>
            <a:endParaRPr lang="en-US" i="1" dirty="0"/>
          </a:p>
          <a:p>
            <a:r>
              <a:rPr lang="en-US" i="1" dirty="0" smtClean="0"/>
              <a:t>SURVEY</a:t>
            </a:r>
          </a:p>
          <a:p>
            <a:r>
              <a:rPr lang="en-US" i="1" dirty="0" smtClean="0"/>
              <a:t>DESIGN</a:t>
            </a:r>
          </a:p>
          <a:p>
            <a:r>
              <a:rPr lang="en-US" i="1" dirty="0" smtClean="0"/>
              <a:t>Fall 2012 </a:t>
            </a:r>
            <a:endParaRPr lang="en-US" i="1" dirty="0"/>
          </a:p>
        </p:txBody>
      </p:sp>
      <p:sp>
        <p:nvSpPr>
          <p:cNvPr id="2" name="TextBox 1"/>
          <p:cNvSpPr txBox="1"/>
          <p:nvPr/>
        </p:nvSpPr>
        <p:spPr>
          <a:xfrm>
            <a:off x="0" y="2631233"/>
            <a:ext cx="1619354" cy="830997"/>
          </a:xfrm>
          <a:prstGeom prst="rect">
            <a:avLst/>
          </a:prstGeom>
          <a:noFill/>
        </p:spPr>
        <p:txBody>
          <a:bodyPr wrap="none" rtlCol="0">
            <a:spAutoFit/>
          </a:bodyPr>
          <a:lstStyle/>
          <a:p>
            <a:r>
              <a:rPr lang="en-US" sz="1600" dirty="0" smtClean="0"/>
              <a:t>BATHYMETRY</a:t>
            </a:r>
          </a:p>
          <a:p>
            <a:r>
              <a:rPr lang="en-US" sz="1600" dirty="0" smtClean="0"/>
              <a:t>CONDUCTED</a:t>
            </a:r>
          </a:p>
          <a:p>
            <a:r>
              <a:rPr lang="en-US" sz="1600" dirty="0" smtClean="0"/>
              <a:t>April-June 2012</a:t>
            </a:r>
            <a:endParaRPr lang="en-US" sz="1600" dirty="0"/>
          </a:p>
        </p:txBody>
      </p:sp>
    </p:spTree>
    <p:extLst>
      <p:ext uri="{BB962C8B-B14F-4D97-AF65-F5344CB8AC3E}">
        <p14:creationId xmlns:p14="http://schemas.microsoft.com/office/powerpoint/2010/main" val="36387313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423" y="4194723"/>
            <a:ext cx="2555114" cy="1916335"/>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977" y="268942"/>
            <a:ext cx="4585447" cy="5212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44330" y="18661"/>
            <a:ext cx="3719801" cy="1354217"/>
          </a:xfrm>
          <a:prstGeom prst="rect">
            <a:avLst/>
          </a:prstGeom>
          <a:noFill/>
        </p:spPr>
        <p:txBody>
          <a:bodyPr wrap="none" rtlCol="0">
            <a:spAutoFit/>
          </a:bodyPr>
          <a:lstStyle/>
          <a:p>
            <a:pPr algn="ctr"/>
            <a:r>
              <a:rPr lang="en-US" sz="2800" b="1" dirty="0" smtClean="0">
                <a:effectLst>
                  <a:outerShdw blurRad="38100" dist="38100" dir="2700000" algn="tl">
                    <a:srgbClr val="000000">
                      <a:alpha val="43137"/>
                    </a:srgbClr>
                  </a:outerShdw>
                </a:effectLst>
              </a:rPr>
              <a:t>Estuarine Dynamics</a:t>
            </a:r>
          </a:p>
          <a:p>
            <a:endParaRPr lang="en-US" dirty="0"/>
          </a:p>
          <a:p>
            <a:r>
              <a:rPr lang="en-US" i="1" dirty="0" smtClean="0"/>
              <a:t>TIME SERIES STUDIES</a:t>
            </a:r>
          </a:p>
          <a:p>
            <a:r>
              <a:rPr lang="en-US" i="1" dirty="0" err="1" smtClean="0"/>
              <a:t>Uplooking</a:t>
            </a:r>
            <a:r>
              <a:rPr lang="en-US" i="1" dirty="0" smtClean="0"/>
              <a:t> ADCP Fall 2013 </a:t>
            </a:r>
            <a:endParaRPr lang="en-US" i="1" dirty="0"/>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869" y="1617663"/>
            <a:ext cx="3261360" cy="2514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a:spLocks noChangeAspect="1"/>
          </p:cNvSpPr>
          <p:nvPr/>
        </p:nvSpPr>
        <p:spPr>
          <a:xfrm>
            <a:off x="1170368" y="3080049"/>
            <a:ext cx="60960" cy="609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893932" y="2844500"/>
            <a:ext cx="60960" cy="609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33360" y="2956641"/>
            <a:ext cx="1070871" cy="307777"/>
          </a:xfrm>
          <a:prstGeom prst="rect">
            <a:avLst/>
          </a:prstGeom>
          <a:noFill/>
        </p:spPr>
        <p:txBody>
          <a:bodyPr wrap="none" rtlCol="0">
            <a:spAutoFit/>
          </a:bodyPr>
          <a:lstStyle/>
          <a:p>
            <a:r>
              <a:rPr lang="en-US" sz="1400" dirty="0" smtClean="0"/>
              <a:t>T-S Station</a:t>
            </a:r>
            <a:endParaRPr lang="en-US" sz="1400" dirty="0"/>
          </a:p>
        </p:txBody>
      </p:sp>
      <p:sp>
        <p:nvSpPr>
          <p:cNvPr id="16" name="Rectangle 15"/>
          <p:cNvSpPr/>
          <p:nvPr/>
        </p:nvSpPr>
        <p:spPr>
          <a:xfrm>
            <a:off x="2692479" y="1939429"/>
            <a:ext cx="1066800" cy="153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45738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44330" y="18661"/>
            <a:ext cx="3719801" cy="1354217"/>
          </a:xfrm>
          <a:prstGeom prst="rect">
            <a:avLst/>
          </a:prstGeom>
          <a:noFill/>
        </p:spPr>
        <p:txBody>
          <a:bodyPr wrap="none" rtlCol="0">
            <a:spAutoFit/>
          </a:bodyPr>
          <a:lstStyle/>
          <a:p>
            <a:pPr algn="ctr"/>
            <a:r>
              <a:rPr lang="en-US" sz="2800" b="1" dirty="0" smtClean="0"/>
              <a:t>Estuarine Dynamics</a:t>
            </a:r>
          </a:p>
          <a:p>
            <a:endParaRPr lang="en-US" dirty="0"/>
          </a:p>
          <a:p>
            <a:r>
              <a:rPr lang="en-US" i="1" dirty="0" smtClean="0"/>
              <a:t>NITRATE AVAILABILITY</a:t>
            </a:r>
          </a:p>
          <a:p>
            <a:r>
              <a:rPr lang="en-US" i="1" dirty="0" smtClean="0"/>
              <a:t>Fall 2012 </a:t>
            </a:r>
            <a:endParaRPr lang="en-US" i="1"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869" y="1617663"/>
            <a:ext cx="3261360" cy="2514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a:spLocks noChangeAspect="1"/>
          </p:cNvSpPr>
          <p:nvPr/>
        </p:nvSpPr>
        <p:spPr>
          <a:xfrm>
            <a:off x="1170368" y="3080049"/>
            <a:ext cx="60960" cy="609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893932" y="2844500"/>
            <a:ext cx="60960" cy="609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33360" y="2956641"/>
            <a:ext cx="1070871" cy="307777"/>
          </a:xfrm>
          <a:prstGeom prst="rect">
            <a:avLst/>
          </a:prstGeom>
          <a:noFill/>
        </p:spPr>
        <p:txBody>
          <a:bodyPr wrap="none" rtlCol="0">
            <a:spAutoFit/>
          </a:bodyPr>
          <a:lstStyle/>
          <a:p>
            <a:r>
              <a:rPr lang="en-US" sz="1400" dirty="0" smtClean="0"/>
              <a:t>T-S Station</a:t>
            </a:r>
            <a:endParaRPr lang="en-US" sz="1400" dirty="0"/>
          </a:p>
        </p:txBody>
      </p:sp>
      <p:sp>
        <p:nvSpPr>
          <p:cNvPr id="16" name="Rectangle 15"/>
          <p:cNvSpPr/>
          <p:nvPr/>
        </p:nvSpPr>
        <p:spPr>
          <a:xfrm>
            <a:off x="2692479" y="1939429"/>
            <a:ext cx="1066800" cy="153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235" y="111967"/>
            <a:ext cx="2696861" cy="428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7669" t="49597" r="12332" b="3763"/>
          <a:stretch/>
        </p:blipFill>
        <p:spPr>
          <a:xfrm>
            <a:off x="1357065" y="4478693"/>
            <a:ext cx="6317417" cy="1658322"/>
          </a:xfrm>
          <a:prstGeom prst="rect">
            <a:avLst/>
          </a:prstGeom>
        </p:spPr>
      </p:pic>
      <p:sp>
        <p:nvSpPr>
          <p:cNvPr id="17" name="Oval 16"/>
          <p:cNvSpPr/>
          <p:nvPr/>
        </p:nvSpPr>
        <p:spPr>
          <a:xfrm flipV="1">
            <a:off x="5163013" y="5467740"/>
            <a:ext cx="76200" cy="1041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15915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Common\O&amp;E\CPRA Logo\CPRA_circle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26" y="5419165"/>
            <a:ext cx="793390" cy="79339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457200" y="171964"/>
            <a:ext cx="8686800" cy="5786199"/>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COMPLETED/REMAINING PHASE I DATA COLLECTION </a:t>
            </a:r>
            <a:r>
              <a:rPr lang="en-US" sz="2400" b="1" dirty="0" smtClean="0">
                <a:effectLst>
                  <a:outerShdw blurRad="38100" dist="38100" dir="2700000" algn="tl">
                    <a:srgbClr val="000000">
                      <a:alpha val="43137"/>
                    </a:srgbClr>
                  </a:outerShdw>
                </a:effectLst>
              </a:rPr>
              <a:t>EFFORT</a:t>
            </a:r>
            <a:endParaRPr lang="en-US" u="sng" dirty="0"/>
          </a:p>
          <a:p>
            <a:endParaRPr lang="en-US" u="sng" dirty="0"/>
          </a:p>
          <a:p>
            <a:pPr marL="342900" indent="-342900">
              <a:buAutoNum type="arabicPeriod"/>
            </a:pPr>
            <a:r>
              <a:rPr lang="en-US" sz="1600" dirty="0" smtClean="0"/>
              <a:t>All MONITORING STATIONS sensors operating</a:t>
            </a:r>
          </a:p>
          <a:p>
            <a:endParaRPr lang="en-US" sz="1600" dirty="0" smtClean="0"/>
          </a:p>
          <a:p>
            <a:pPr marL="342900" indent="-342900">
              <a:buAutoNum type="arabicPeriod" startAt="2"/>
            </a:pPr>
            <a:r>
              <a:rPr lang="en-US" sz="1600" dirty="0" smtClean="0"/>
              <a:t>BAR SURVEYS</a:t>
            </a:r>
          </a:p>
          <a:p>
            <a:r>
              <a:rPr lang="en-US" sz="1600" dirty="0"/>
              <a:t>	</a:t>
            </a:r>
            <a:r>
              <a:rPr lang="en-US" sz="1600" dirty="0" err="1" smtClean="0"/>
              <a:t>Basemapping</a:t>
            </a:r>
            <a:r>
              <a:rPr lang="en-US" sz="1600" dirty="0" smtClean="0"/>
              <a:t> </a:t>
            </a:r>
            <a:r>
              <a:rPr lang="en-US" sz="1600" dirty="0" smtClean="0"/>
              <a:t>for grid setup </a:t>
            </a:r>
            <a:r>
              <a:rPr lang="en-US" sz="1600" u="sng" dirty="0" smtClean="0"/>
              <a:t>complete</a:t>
            </a:r>
            <a:endParaRPr lang="en-US" sz="1600" dirty="0" smtClean="0"/>
          </a:p>
          <a:p>
            <a:r>
              <a:rPr lang="en-US" sz="1600" dirty="0" smtClean="0"/>
              <a:t>       </a:t>
            </a:r>
            <a:r>
              <a:rPr lang="en-US" sz="1600" dirty="0" smtClean="0"/>
              <a:t>	First BAR </a:t>
            </a:r>
            <a:r>
              <a:rPr lang="en-US" sz="1600" dirty="0" smtClean="0"/>
              <a:t>SURVEYS  </a:t>
            </a:r>
            <a:r>
              <a:rPr lang="en-US" sz="1600" u="sng" dirty="0" smtClean="0"/>
              <a:t>complete</a:t>
            </a:r>
            <a:r>
              <a:rPr lang="en-US" sz="1600" dirty="0" smtClean="0"/>
              <a:t> in May 2013  </a:t>
            </a:r>
            <a:r>
              <a:rPr lang="en-US" sz="1600" dirty="0" smtClean="0"/>
              <a:t>(4 Sites</a:t>
            </a:r>
            <a:r>
              <a:rPr lang="en-US" sz="1600" dirty="0" smtClean="0"/>
              <a:t>)</a:t>
            </a:r>
          </a:p>
          <a:p>
            <a:r>
              <a:rPr lang="en-US" sz="1600" dirty="0"/>
              <a:t>	</a:t>
            </a:r>
            <a:r>
              <a:rPr lang="en-US" sz="1600" dirty="0" smtClean="0">
                <a:solidFill>
                  <a:srgbClr val="FF0000"/>
                </a:solidFill>
              </a:rPr>
              <a:t>Second BAR </a:t>
            </a:r>
            <a:r>
              <a:rPr lang="en-US" sz="1600" dirty="0" smtClean="0">
                <a:solidFill>
                  <a:srgbClr val="FF0000"/>
                </a:solidFill>
              </a:rPr>
              <a:t>SURVEYS </a:t>
            </a:r>
            <a:r>
              <a:rPr lang="en-US" sz="1600" dirty="0" smtClean="0">
                <a:solidFill>
                  <a:srgbClr val="FF0000"/>
                </a:solidFill>
              </a:rPr>
              <a:t>May </a:t>
            </a:r>
            <a:r>
              <a:rPr lang="en-US" sz="1600" dirty="0" smtClean="0">
                <a:solidFill>
                  <a:srgbClr val="FF0000"/>
                </a:solidFill>
              </a:rPr>
              <a:t>2014</a:t>
            </a:r>
          </a:p>
          <a:p>
            <a:endParaRPr lang="en-US" sz="1600" dirty="0"/>
          </a:p>
          <a:p>
            <a:r>
              <a:rPr lang="en-US" sz="1600" dirty="0" smtClean="0"/>
              <a:t>3. LONGITUDINAL SURVEYS</a:t>
            </a:r>
          </a:p>
          <a:p>
            <a:r>
              <a:rPr lang="en-US" sz="1600" dirty="0"/>
              <a:t>	</a:t>
            </a:r>
            <a:r>
              <a:rPr lang="en-US" sz="1600" dirty="0" smtClean="0"/>
              <a:t>First LONGITUDINAL </a:t>
            </a:r>
            <a:r>
              <a:rPr lang="en-US" sz="1600" u="sng" dirty="0"/>
              <a:t>complete</a:t>
            </a:r>
            <a:r>
              <a:rPr lang="en-US" sz="1600" dirty="0"/>
              <a:t> in </a:t>
            </a:r>
            <a:r>
              <a:rPr lang="en-US" sz="1600" dirty="0" smtClean="0"/>
              <a:t>Oct 2012  (Low Discharge)</a:t>
            </a:r>
          </a:p>
          <a:p>
            <a:r>
              <a:rPr lang="en-US" sz="1600" dirty="0"/>
              <a:t>	</a:t>
            </a:r>
            <a:r>
              <a:rPr lang="en-US" sz="1600" dirty="0" smtClean="0"/>
              <a:t>Second </a:t>
            </a:r>
            <a:r>
              <a:rPr lang="en-US" sz="1600" dirty="0"/>
              <a:t>LONGITUDINAL </a:t>
            </a:r>
            <a:r>
              <a:rPr lang="en-US" sz="1600" u="sng" dirty="0"/>
              <a:t>complete</a:t>
            </a:r>
            <a:r>
              <a:rPr lang="en-US" sz="1600" dirty="0"/>
              <a:t> in </a:t>
            </a:r>
            <a:r>
              <a:rPr lang="en-US" sz="1600" dirty="0" smtClean="0"/>
              <a:t>April-May 2013(Rising-to-High </a:t>
            </a:r>
            <a:r>
              <a:rPr lang="en-US" sz="1600" dirty="0"/>
              <a:t>Discharge)</a:t>
            </a:r>
          </a:p>
          <a:p>
            <a:r>
              <a:rPr lang="en-US" sz="1600" dirty="0"/>
              <a:t>	</a:t>
            </a:r>
            <a:endParaRPr lang="en-US" sz="1600" dirty="0" smtClean="0"/>
          </a:p>
          <a:p>
            <a:r>
              <a:rPr lang="en-US" sz="1600" dirty="0" smtClean="0"/>
              <a:t>4. ESTUARINE SURVEYS</a:t>
            </a:r>
          </a:p>
          <a:p>
            <a:r>
              <a:rPr lang="en-US" sz="1600" dirty="0"/>
              <a:t>	</a:t>
            </a:r>
            <a:r>
              <a:rPr lang="en-US" sz="1600" dirty="0" err="1" smtClean="0"/>
              <a:t>Basemapping</a:t>
            </a:r>
            <a:r>
              <a:rPr lang="en-US" sz="1600" dirty="0" smtClean="0"/>
              <a:t> </a:t>
            </a:r>
            <a:r>
              <a:rPr lang="en-US" sz="1600" dirty="0"/>
              <a:t>for grid setup </a:t>
            </a:r>
            <a:r>
              <a:rPr lang="en-US" sz="1600" u="sng" dirty="0" smtClean="0"/>
              <a:t>complete</a:t>
            </a:r>
            <a:endParaRPr lang="en-US" sz="1600" dirty="0" smtClean="0"/>
          </a:p>
          <a:p>
            <a:r>
              <a:rPr lang="en-US" sz="1600" dirty="0"/>
              <a:t> </a:t>
            </a:r>
            <a:r>
              <a:rPr lang="en-US" sz="1600" dirty="0" smtClean="0"/>
              <a:t>    </a:t>
            </a:r>
            <a:r>
              <a:rPr lang="en-US" sz="1600" dirty="0" smtClean="0"/>
              <a:t>	First </a:t>
            </a:r>
            <a:r>
              <a:rPr lang="en-US" sz="1600" dirty="0" smtClean="0"/>
              <a:t>ESTUARINE SURVEY </a:t>
            </a:r>
            <a:r>
              <a:rPr lang="en-US" sz="1600" u="sng" dirty="0" smtClean="0"/>
              <a:t>complete</a:t>
            </a:r>
            <a:r>
              <a:rPr lang="en-US" sz="1600" dirty="0" smtClean="0"/>
              <a:t> in September 2012</a:t>
            </a:r>
          </a:p>
          <a:p>
            <a:r>
              <a:rPr lang="en-US" sz="1600" dirty="0" smtClean="0"/>
              <a:t>      </a:t>
            </a:r>
            <a:r>
              <a:rPr lang="en-US" sz="1600" dirty="0" smtClean="0"/>
              <a:t>	Second </a:t>
            </a:r>
            <a:r>
              <a:rPr lang="en-US" sz="1600" dirty="0" smtClean="0"/>
              <a:t>ESTUARINE SURVEY </a:t>
            </a:r>
            <a:r>
              <a:rPr lang="en-US" sz="1600" u="sng" dirty="0"/>
              <a:t>complete</a:t>
            </a:r>
            <a:r>
              <a:rPr lang="en-US" sz="1600" dirty="0"/>
              <a:t> in </a:t>
            </a:r>
            <a:r>
              <a:rPr lang="en-US" sz="1600" dirty="0" smtClean="0"/>
              <a:t>September-October 2013</a:t>
            </a:r>
          </a:p>
          <a:p>
            <a:r>
              <a:rPr lang="en-US" sz="1600" dirty="0"/>
              <a:t>	</a:t>
            </a:r>
            <a:r>
              <a:rPr lang="en-US" sz="1600" dirty="0" smtClean="0">
                <a:solidFill>
                  <a:srgbClr val="FF0000"/>
                </a:solidFill>
              </a:rPr>
              <a:t>Moderate </a:t>
            </a:r>
            <a:r>
              <a:rPr lang="en-US" sz="1600" dirty="0" smtClean="0">
                <a:solidFill>
                  <a:srgbClr val="FF0000"/>
                </a:solidFill>
              </a:rPr>
              <a:t>Discharge SW PASS ESTUARINE SURVEY </a:t>
            </a:r>
            <a:r>
              <a:rPr lang="en-US" sz="1600" dirty="0" smtClean="0">
                <a:solidFill>
                  <a:srgbClr val="FF0000"/>
                </a:solidFill>
              </a:rPr>
              <a:t>May </a:t>
            </a:r>
            <a:r>
              <a:rPr lang="en-US" sz="1600" dirty="0" smtClean="0">
                <a:solidFill>
                  <a:srgbClr val="FF0000"/>
                </a:solidFill>
              </a:rPr>
              <a:t>2014</a:t>
            </a:r>
          </a:p>
          <a:p>
            <a:endParaRPr lang="en-US" sz="1600" dirty="0">
              <a:solidFill>
                <a:srgbClr val="FF0000"/>
              </a:solidFill>
            </a:endParaRPr>
          </a:p>
          <a:p>
            <a:endParaRPr lang="en-US" sz="1600" dirty="0"/>
          </a:p>
          <a:p>
            <a:endParaRPr lang="en-US" sz="1600" dirty="0" smtClean="0"/>
          </a:p>
        </p:txBody>
      </p:sp>
    </p:spTree>
    <p:extLst>
      <p:ext uri="{BB962C8B-B14F-4D97-AF65-F5344CB8AC3E}">
        <p14:creationId xmlns:p14="http://schemas.microsoft.com/office/powerpoint/2010/main" val="4224690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64" y="309281"/>
            <a:ext cx="8229600" cy="1030147"/>
          </a:xfrm>
        </p:spPr>
        <p:txBody>
          <a:bodyPr/>
          <a:lstStyle/>
          <a:p>
            <a:r>
              <a:rPr lang="en-US" sz="4000" b="1" i="1" dirty="0" smtClean="0">
                <a:solidFill>
                  <a:schemeClr val="tx1"/>
                </a:solidFill>
                <a:effectLst>
                  <a:outerShdw blurRad="38100" dist="38100" dir="2700000" algn="tl">
                    <a:srgbClr val="C0C0C0"/>
                  </a:outerShdw>
                </a:effectLst>
                <a:latin typeface="Arial" charset="0"/>
              </a:rPr>
              <a:t>Data Collection Objectives</a:t>
            </a:r>
            <a:endParaRPr lang="en-US" dirty="0"/>
          </a:p>
        </p:txBody>
      </p:sp>
      <p:sp>
        <p:nvSpPr>
          <p:cNvPr id="3" name="Content Placeholder 2"/>
          <p:cNvSpPr>
            <a:spLocks noGrp="1"/>
          </p:cNvSpPr>
          <p:nvPr>
            <p:ph idx="1"/>
          </p:nvPr>
        </p:nvSpPr>
        <p:spPr>
          <a:xfrm>
            <a:off x="277792" y="1594069"/>
            <a:ext cx="8385859" cy="3932671"/>
          </a:xfrm>
        </p:spPr>
        <p:txBody>
          <a:bodyPr/>
          <a:lstStyle/>
          <a:p>
            <a:r>
              <a:rPr lang="en-US" sz="2400" dirty="0" smtClean="0">
                <a:cs typeface="Arial" charset="0"/>
              </a:rPr>
              <a:t>Carry out a 24 </a:t>
            </a:r>
            <a:r>
              <a:rPr lang="en-US" sz="2400" dirty="0" err="1" smtClean="0">
                <a:cs typeface="Arial" charset="0"/>
              </a:rPr>
              <a:t>mo</a:t>
            </a:r>
            <a:r>
              <a:rPr lang="en-US" sz="2400" dirty="0" smtClean="0">
                <a:cs typeface="Arial" charset="0"/>
              </a:rPr>
              <a:t>** field measurement program in the lowermost Mississippi River beginning Spring/Summer 2012 to:</a:t>
            </a:r>
          </a:p>
          <a:p>
            <a:pPr marL="0" indent="0">
              <a:buNone/>
            </a:pPr>
            <a:endParaRPr lang="en-US" sz="2400" dirty="0" smtClean="0">
              <a:cs typeface="Arial" charset="0"/>
            </a:endParaRPr>
          </a:p>
          <a:p>
            <a:pPr lvl="1"/>
            <a:r>
              <a:rPr lang="en-US" sz="2000" dirty="0" smtClean="0">
                <a:solidFill>
                  <a:srgbClr val="FF0000"/>
                </a:solidFill>
                <a:cs typeface="Arial" charset="0"/>
              </a:rPr>
              <a:t>Formulate grids, calibrate and validate 1D and multi-dimensional models</a:t>
            </a:r>
          </a:p>
          <a:p>
            <a:endParaRPr lang="en-US" dirty="0" smtClean="0"/>
          </a:p>
          <a:p>
            <a:endParaRPr lang="en-US" dirty="0"/>
          </a:p>
        </p:txBody>
      </p:sp>
      <p:pic>
        <p:nvPicPr>
          <p:cNvPr id="5" name="Picture 2" descr="G:\Common\O&amp;E\CPRA Logo\CPRA_circle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19" y="5419165"/>
            <a:ext cx="793390" cy="7933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98171" y="5915608"/>
            <a:ext cx="1210588" cy="369332"/>
          </a:xfrm>
          <a:prstGeom prst="rect">
            <a:avLst/>
          </a:prstGeom>
          <a:noFill/>
        </p:spPr>
        <p:txBody>
          <a:bodyPr wrap="none" rtlCol="0">
            <a:spAutoFit/>
          </a:bodyPr>
          <a:lstStyle/>
          <a:p>
            <a:r>
              <a:rPr lang="en-US" dirty="0" smtClean="0"/>
              <a:t>**Phase  I</a:t>
            </a:r>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64" y="309281"/>
            <a:ext cx="8229600" cy="1030147"/>
          </a:xfrm>
        </p:spPr>
        <p:txBody>
          <a:bodyPr/>
          <a:lstStyle/>
          <a:p>
            <a:r>
              <a:rPr lang="en-US" sz="4000" b="1" i="1" dirty="0" smtClean="0">
                <a:solidFill>
                  <a:schemeClr val="tx1"/>
                </a:solidFill>
                <a:effectLst>
                  <a:outerShdw blurRad="38100" dist="38100" dir="2700000" algn="tl">
                    <a:srgbClr val="C0C0C0"/>
                  </a:outerShdw>
                </a:effectLst>
                <a:latin typeface="Arial" charset="0"/>
              </a:rPr>
              <a:t>Data Collection Objectives</a:t>
            </a:r>
            <a:endParaRPr lang="en-US" dirty="0"/>
          </a:p>
        </p:txBody>
      </p:sp>
      <p:sp>
        <p:nvSpPr>
          <p:cNvPr id="3" name="Content Placeholder 2"/>
          <p:cNvSpPr>
            <a:spLocks noGrp="1"/>
          </p:cNvSpPr>
          <p:nvPr>
            <p:ph idx="1"/>
          </p:nvPr>
        </p:nvSpPr>
        <p:spPr>
          <a:xfrm>
            <a:off x="277792" y="1594069"/>
            <a:ext cx="8385859" cy="3932671"/>
          </a:xfrm>
        </p:spPr>
        <p:txBody>
          <a:bodyPr/>
          <a:lstStyle/>
          <a:p>
            <a:r>
              <a:rPr lang="en-US" sz="2400" dirty="0" smtClean="0">
                <a:cs typeface="Arial" charset="0"/>
              </a:rPr>
              <a:t>Carry out a 24 </a:t>
            </a:r>
            <a:r>
              <a:rPr lang="en-US" sz="2400" dirty="0" err="1" smtClean="0">
                <a:cs typeface="Arial" charset="0"/>
              </a:rPr>
              <a:t>mo</a:t>
            </a:r>
            <a:r>
              <a:rPr lang="en-US" sz="2400" dirty="0" smtClean="0">
                <a:cs typeface="Arial" charset="0"/>
              </a:rPr>
              <a:t>** field measurement program in the lowermost Mississippi River beginning Spring/Summer 2012 to:</a:t>
            </a:r>
          </a:p>
          <a:p>
            <a:pPr marL="0" indent="0">
              <a:buNone/>
            </a:pPr>
            <a:endParaRPr lang="en-US" sz="2400" dirty="0" smtClean="0">
              <a:cs typeface="Arial" charset="0"/>
            </a:endParaRPr>
          </a:p>
          <a:p>
            <a:pPr lvl="1"/>
            <a:r>
              <a:rPr lang="en-US" sz="2000" dirty="0" smtClean="0">
                <a:solidFill>
                  <a:srgbClr val="FF0000"/>
                </a:solidFill>
                <a:cs typeface="Arial" charset="0"/>
              </a:rPr>
              <a:t>Study poorly understood hydrodynamic and sediment transport processes in the </a:t>
            </a:r>
            <a:r>
              <a:rPr lang="en-US" sz="2000" dirty="0" smtClean="0">
                <a:solidFill>
                  <a:srgbClr val="FF0000"/>
                </a:solidFill>
                <a:cs typeface="Arial" charset="0"/>
              </a:rPr>
              <a:t>channel (relevant to sand mining and diversions)</a:t>
            </a:r>
            <a:endParaRPr lang="en-US" sz="2000" dirty="0" smtClean="0">
              <a:solidFill>
                <a:srgbClr val="FF0000"/>
              </a:solidFill>
              <a:cs typeface="Arial" charset="0"/>
            </a:endParaRPr>
          </a:p>
          <a:p>
            <a:pPr marL="457200" lvl="1" indent="0">
              <a:buNone/>
            </a:pPr>
            <a:endParaRPr lang="en-US" sz="2000" dirty="0" smtClean="0">
              <a:solidFill>
                <a:srgbClr val="FF0000"/>
              </a:solidFill>
              <a:cs typeface="Arial" charset="0"/>
            </a:endParaRPr>
          </a:p>
          <a:p>
            <a:pPr marL="457200" lvl="1" indent="0">
              <a:buNone/>
            </a:pPr>
            <a:r>
              <a:rPr lang="en-US" sz="2000" dirty="0" smtClean="0">
                <a:solidFill>
                  <a:srgbClr val="0070C0"/>
                </a:solidFill>
                <a:cs typeface="Arial" charset="0"/>
              </a:rPr>
              <a:t>Lateral Bar Dynamics (controls sand in suspension)</a:t>
            </a:r>
          </a:p>
          <a:p>
            <a:pPr marL="457200" lvl="1" indent="0">
              <a:buNone/>
            </a:pPr>
            <a:r>
              <a:rPr lang="en-US" sz="2000" dirty="0" smtClean="0">
                <a:solidFill>
                  <a:srgbClr val="0070C0"/>
                </a:solidFill>
                <a:cs typeface="Arial" charset="0"/>
              </a:rPr>
              <a:t>Salt Wedge Dynamics (controls trapping of fines in Venice-to-HOP)</a:t>
            </a:r>
          </a:p>
          <a:p>
            <a:pPr marL="457200" lvl="1" indent="0">
              <a:buNone/>
            </a:pPr>
            <a:r>
              <a:rPr lang="en-US" sz="2000" dirty="0" smtClean="0">
                <a:solidFill>
                  <a:srgbClr val="0070C0"/>
                </a:solidFill>
                <a:cs typeface="Arial" charset="0"/>
              </a:rPr>
              <a:t>Reduction in River Power Downstream (controls suspended load)</a:t>
            </a:r>
          </a:p>
          <a:p>
            <a:endParaRPr lang="en-US" dirty="0" smtClean="0"/>
          </a:p>
          <a:p>
            <a:endParaRPr lang="en-US" dirty="0"/>
          </a:p>
        </p:txBody>
      </p:sp>
      <p:pic>
        <p:nvPicPr>
          <p:cNvPr id="5" name="Picture 2" descr="G:\Common\O&amp;E\CPRA Logo\CPRA_circle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19" y="5419165"/>
            <a:ext cx="793390" cy="7933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98171" y="5915608"/>
            <a:ext cx="1210588" cy="369332"/>
          </a:xfrm>
          <a:prstGeom prst="rect">
            <a:avLst/>
          </a:prstGeom>
          <a:noFill/>
        </p:spPr>
        <p:txBody>
          <a:bodyPr wrap="none" rtlCol="0">
            <a:spAutoFit/>
          </a:bodyPr>
          <a:lstStyle/>
          <a:p>
            <a:r>
              <a:rPr lang="en-US" dirty="0" smtClean="0"/>
              <a:t>**Phase  I</a:t>
            </a:r>
            <a:endParaRPr lang="en-US" dirty="0"/>
          </a:p>
        </p:txBody>
      </p:sp>
    </p:spTree>
    <p:extLst>
      <p:ext uri="{BB962C8B-B14F-4D97-AF65-F5344CB8AC3E}">
        <p14:creationId xmlns:p14="http://schemas.microsoft.com/office/powerpoint/2010/main" val="175074725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64" y="309281"/>
            <a:ext cx="8229600" cy="1030147"/>
          </a:xfrm>
        </p:spPr>
        <p:txBody>
          <a:bodyPr/>
          <a:lstStyle/>
          <a:p>
            <a:r>
              <a:rPr lang="en-US" sz="4000" b="1" i="1" dirty="0" smtClean="0">
                <a:solidFill>
                  <a:schemeClr val="tx1"/>
                </a:solidFill>
                <a:effectLst>
                  <a:outerShdw blurRad="38100" dist="38100" dir="2700000" algn="tl">
                    <a:srgbClr val="C0C0C0"/>
                  </a:outerShdw>
                </a:effectLst>
                <a:latin typeface="Arial" charset="0"/>
              </a:rPr>
              <a:t>Data Collection Objectives</a:t>
            </a:r>
            <a:endParaRPr lang="en-US" dirty="0"/>
          </a:p>
        </p:txBody>
      </p:sp>
      <p:sp>
        <p:nvSpPr>
          <p:cNvPr id="3" name="Content Placeholder 2"/>
          <p:cNvSpPr>
            <a:spLocks noGrp="1"/>
          </p:cNvSpPr>
          <p:nvPr>
            <p:ph idx="1"/>
          </p:nvPr>
        </p:nvSpPr>
        <p:spPr>
          <a:xfrm>
            <a:off x="277792" y="1594069"/>
            <a:ext cx="8385859" cy="3932671"/>
          </a:xfrm>
        </p:spPr>
        <p:txBody>
          <a:bodyPr/>
          <a:lstStyle/>
          <a:p>
            <a:r>
              <a:rPr lang="en-US" sz="2400" dirty="0" smtClean="0">
                <a:cs typeface="Arial" charset="0"/>
              </a:rPr>
              <a:t>Carry out a 24 </a:t>
            </a:r>
            <a:r>
              <a:rPr lang="en-US" sz="2400" dirty="0" err="1" smtClean="0">
                <a:cs typeface="Arial" charset="0"/>
              </a:rPr>
              <a:t>mo</a:t>
            </a:r>
            <a:r>
              <a:rPr lang="en-US" sz="2400" dirty="0" smtClean="0">
                <a:cs typeface="Arial" charset="0"/>
              </a:rPr>
              <a:t>** field measurement program in the lowermost Mississippi River beginning Spring/Summer 2012 to:</a:t>
            </a:r>
          </a:p>
          <a:p>
            <a:pPr marL="0" indent="0">
              <a:buNone/>
            </a:pPr>
            <a:endParaRPr lang="en-US" sz="2400" dirty="0" smtClean="0">
              <a:cs typeface="Arial" charset="0"/>
            </a:endParaRPr>
          </a:p>
          <a:p>
            <a:pPr lvl="1"/>
            <a:r>
              <a:rPr lang="en-US" sz="2000" dirty="0" smtClean="0">
                <a:solidFill>
                  <a:srgbClr val="FF0000"/>
                </a:solidFill>
                <a:cs typeface="Arial" charset="0"/>
              </a:rPr>
              <a:t>Establish monitoring stations and conduct boat-based measurements using two field teams (one Federal, one State)</a:t>
            </a:r>
          </a:p>
          <a:p>
            <a:pPr marL="457200" lvl="1" indent="0">
              <a:buNone/>
            </a:pPr>
            <a:endParaRPr lang="en-US" sz="2000" dirty="0" smtClean="0">
              <a:solidFill>
                <a:srgbClr val="0070C0"/>
              </a:solidFill>
              <a:cs typeface="Arial" charset="0"/>
            </a:endParaRPr>
          </a:p>
          <a:p>
            <a:pPr marL="457200" lvl="1" indent="0">
              <a:buNone/>
            </a:pPr>
            <a:r>
              <a:rPr lang="en-US" sz="2000" dirty="0" smtClean="0">
                <a:solidFill>
                  <a:srgbClr val="0070C0"/>
                </a:solidFill>
                <a:cs typeface="Arial" charset="0"/>
              </a:rPr>
              <a:t>No monitoring station below Belle Chasse (RM75)</a:t>
            </a:r>
          </a:p>
          <a:p>
            <a:pPr marL="457200" lvl="1" indent="0">
              <a:buNone/>
            </a:pPr>
            <a:r>
              <a:rPr lang="en-US" sz="2000" dirty="0" smtClean="0">
                <a:solidFill>
                  <a:srgbClr val="0070C0"/>
                </a:solidFill>
                <a:cs typeface="Arial" charset="0"/>
              </a:rPr>
              <a:t>Limited turbidity and nitrate monitoring</a:t>
            </a:r>
            <a:endParaRPr lang="en-US" sz="2000" dirty="0" smtClean="0">
              <a:solidFill>
                <a:srgbClr val="0070C0"/>
              </a:solidFill>
            </a:endParaRPr>
          </a:p>
          <a:p>
            <a:endParaRPr lang="en-US" dirty="0" smtClean="0"/>
          </a:p>
          <a:p>
            <a:endParaRPr lang="en-US" dirty="0"/>
          </a:p>
        </p:txBody>
      </p:sp>
      <p:pic>
        <p:nvPicPr>
          <p:cNvPr id="5" name="Picture 2" descr="G:\Common\O&amp;E\CPRA Logo\CPRA_circle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19" y="5419165"/>
            <a:ext cx="793390" cy="7933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98171" y="5915608"/>
            <a:ext cx="1210588" cy="369332"/>
          </a:xfrm>
          <a:prstGeom prst="rect">
            <a:avLst/>
          </a:prstGeom>
          <a:noFill/>
        </p:spPr>
        <p:txBody>
          <a:bodyPr wrap="none" rtlCol="0">
            <a:spAutoFit/>
          </a:bodyPr>
          <a:lstStyle/>
          <a:p>
            <a:r>
              <a:rPr lang="en-US" dirty="0" smtClean="0"/>
              <a:t>**Phase  I</a:t>
            </a:r>
            <a:endParaRPr lang="en-US" dirty="0"/>
          </a:p>
        </p:txBody>
      </p:sp>
    </p:spTree>
    <p:extLst>
      <p:ext uri="{BB962C8B-B14F-4D97-AF65-F5344CB8AC3E}">
        <p14:creationId xmlns:p14="http://schemas.microsoft.com/office/powerpoint/2010/main" val="371952476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USGS.jpg"/>
          <p:cNvPicPr>
            <a:picLocks noChangeAspect="1"/>
          </p:cNvPicPr>
          <p:nvPr/>
        </p:nvPicPr>
        <p:blipFill>
          <a:blip r:embed="rId3"/>
          <a:srcRect/>
          <a:stretch>
            <a:fillRect/>
          </a:stretch>
        </p:blipFill>
        <p:spPr bwMode="auto">
          <a:xfrm>
            <a:off x="4501317" y="5715569"/>
            <a:ext cx="1039813" cy="381000"/>
          </a:xfrm>
          <a:prstGeom prst="rect">
            <a:avLst/>
          </a:prstGeom>
          <a:noFill/>
          <a:ln w="9525">
            <a:noFill/>
            <a:miter lim="800000"/>
            <a:headEnd/>
            <a:tailEnd/>
          </a:ln>
        </p:spPr>
      </p:pic>
      <p:pic>
        <p:nvPicPr>
          <p:cNvPr id="19" name="Picture 16"/>
          <p:cNvPicPr>
            <a:picLocks noChangeAspect="1"/>
          </p:cNvPicPr>
          <p:nvPr/>
        </p:nvPicPr>
        <p:blipFill>
          <a:blip r:embed="rId4"/>
          <a:srcRect/>
          <a:stretch>
            <a:fillRect/>
          </a:stretch>
        </p:blipFill>
        <p:spPr bwMode="auto">
          <a:xfrm>
            <a:off x="2501347" y="5617839"/>
            <a:ext cx="1156253" cy="576461"/>
          </a:xfrm>
          <a:prstGeom prst="rect">
            <a:avLst/>
          </a:prstGeom>
          <a:noFill/>
          <a:ln w="9525">
            <a:noFill/>
            <a:miter lim="800000"/>
            <a:headEnd/>
            <a:tailEnd/>
          </a:ln>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510" y="727788"/>
            <a:ext cx="6908735" cy="4605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5848" y="74558"/>
            <a:ext cx="8828058" cy="646331"/>
          </a:xfrm>
          <a:prstGeom prst="rect">
            <a:avLst/>
          </a:prstGeom>
          <a:noFill/>
        </p:spPr>
        <p:txBody>
          <a:bodyPr wrap="none" rtlCol="0">
            <a:spAutoFit/>
          </a:bodyPr>
          <a:lstStyle/>
          <a:p>
            <a:r>
              <a:rPr lang="en-US" sz="3600" b="1" i="1" dirty="0" smtClean="0">
                <a:effectLst>
                  <a:outerShdw blurRad="38100" dist="38100" dir="2700000" algn="tl">
                    <a:srgbClr val="000000">
                      <a:alpha val="43137"/>
                    </a:srgbClr>
                  </a:outerShdw>
                </a:effectLst>
              </a:rPr>
              <a:t>MRHDMS Data Collection Study Design</a:t>
            </a:r>
            <a:endParaRPr lang="en-US" sz="3600" b="1" i="1" dirty="0">
              <a:effectLst>
                <a:outerShdw blurRad="38100" dist="38100" dir="2700000" algn="tl">
                  <a:srgbClr val="000000">
                    <a:alpha val="43137"/>
                  </a:srgbClr>
                </a:outerShdw>
              </a:effectLst>
            </a:endParaRPr>
          </a:p>
        </p:txBody>
      </p:sp>
      <p:pic>
        <p:nvPicPr>
          <p:cNvPr id="20" name="Picture 9"/>
          <p:cNvPicPr>
            <a:picLocks noChangeAspect="1"/>
          </p:cNvPicPr>
          <p:nvPr/>
        </p:nvPicPr>
        <p:blipFill>
          <a:blip r:embed="rId6"/>
          <a:srcRect/>
          <a:stretch>
            <a:fillRect/>
          </a:stretch>
        </p:blipFill>
        <p:spPr bwMode="auto">
          <a:xfrm>
            <a:off x="6319481" y="5621567"/>
            <a:ext cx="1024719" cy="538162"/>
          </a:xfrm>
          <a:prstGeom prst="rect">
            <a:avLst/>
          </a:prstGeom>
          <a:noFill/>
          <a:ln w="9525">
            <a:noFill/>
            <a:miter lim="800000"/>
            <a:headEnd/>
            <a:tailEnd/>
          </a:ln>
        </p:spPr>
      </p:pic>
    </p:spTree>
    <p:extLst>
      <p:ext uri="{BB962C8B-B14F-4D97-AF65-F5344CB8AC3E}">
        <p14:creationId xmlns:p14="http://schemas.microsoft.com/office/powerpoint/2010/main" val="3539262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Common\O&amp;E\CPRA Logo\CPRA_circle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26" y="5419165"/>
            <a:ext cx="793390" cy="7933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267" y="1113747"/>
            <a:ext cx="2469060" cy="353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38745"/>
            <a:ext cx="3280852" cy="410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8327" y="136265"/>
            <a:ext cx="2652745" cy="296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7481" y="3097761"/>
            <a:ext cx="2317515" cy="324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12572" y="107748"/>
            <a:ext cx="2898550" cy="830997"/>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RM2.6 (</a:t>
            </a:r>
            <a:r>
              <a:rPr lang="en-US" sz="2400" b="1" dirty="0" err="1" smtClean="0">
                <a:effectLst>
                  <a:outerShdw blurRad="38100" dist="38100" dir="2700000" algn="tl">
                    <a:srgbClr val="000000">
                      <a:alpha val="43137"/>
                    </a:srgbClr>
                  </a:outerShdw>
                </a:effectLst>
              </a:rPr>
              <a:t>Pilottown</a:t>
            </a:r>
            <a:r>
              <a:rPr lang="en-US" sz="2400" b="1" dirty="0" smtClean="0">
                <a:effectLst>
                  <a:outerShdw blurRad="38100" dist="38100" dir="2700000" algn="tl">
                    <a:srgbClr val="000000">
                      <a:alpha val="43137"/>
                    </a:srgbClr>
                  </a:outerShdw>
                </a:effectLst>
              </a:rPr>
              <a:t>)</a:t>
            </a:r>
          </a:p>
          <a:p>
            <a:r>
              <a:rPr lang="en-US" sz="2400" b="1" dirty="0" smtClean="0">
                <a:effectLst>
                  <a:outerShdw blurRad="38100" dist="38100" dir="2700000" algn="tl">
                    <a:srgbClr val="000000">
                      <a:alpha val="43137"/>
                    </a:srgbClr>
                  </a:outerShdw>
                </a:effectLst>
              </a:rPr>
              <a:t>Monitoring Station</a:t>
            </a:r>
            <a:endParaRPr lang="en-US" sz="2400" b="1" dirty="0">
              <a:effectLst>
                <a:outerShdw blurRad="38100" dist="38100" dir="2700000" algn="tl">
                  <a:srgbClr val="000000">
                    <a:alpha val="43137"/>
                  </a:srgbClr>
                </a:outerShdw>
              </a:effectLst>
            </a:endParaRPr>
          </a:p>
        </p:txBody>
      </p:sp>
      <p:sp>
        <p:nvSpPr>
          <p:cNvPr id="3" name="TextBox 2"/>
          <p:cNvSpPr txBox="1"/>
          <p:nvPr/>
        </p:nvSpPr>
        <p:spPr>
          <a:xfrm>
            <a:off x="1520890" y="5523722"/>
            <a:ext cx="3878049" cy="646331"/>
          </a:xfrm>
          <a:prstGeom prst="rect">
            <a:avLst/>
          </a:prstGeom>
          <a:noFill/>
        </p:spPr>
        <p:txBody>
          <a:bodyPr wrap="none" rtlCol="0">
            <a:spAutoFit/>
          </a:bodyPr>
          <a:lstStyle/>
          <a:p>
            <a:r>
              <a:rPr lang="en-US" dirty="0" smtClean="0"/>
              <a:t>Velocity (discharge), Nitrate, Salinity</a:t>
            </a:r>
          </a:p>
          <a:p>
            <a:r>
              <a:rPr lang="en-US" dirty="0" smtClean="0"/>
              <a:t>Turbidity</a:t>
            </a:r>
            <a:endParaRPr lang="en-US" dirty="0"/>
          </a:p>
        </p:txBody>
      </p:sp>
    </p:spTree>
    <p:extLst>
      <p:ext uri="{BB962C8B-B14F-4D97-AF65-F5344CB8AC3E}">
        <p14:creationId xmlns:p14="http://schemas.microsoft.com/office/powerpoint/2010/main" val="8244244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57076" y="205257"/>
            <a:ext cx="4342984" cy="1077218"/>
          </a:xfrm>
          <a:prstGeom prst="rect">
            <a:avLst/>
          </a:prstGeom>
          <a:noFill/>
        </p:spPr>
        <p:txBody>
          <a:bodyPr wrap="none" rtlCol="0">
            <a:spAutoFit/>
          </a:bodyPr>
          <a:lstStyle/>
          <a:p>
            <a:pPr algn="ctr"/>
            <a:r>
              <a:rPr lang="en-US" sz="2800" b="1" dirty="0" smtClean="0">
                <a:effectLst>
                  <a:outerShdw blurRad="38100" dist="38100" dir="2700000" algn="tl">
                    <a:srgbClr val="000000">
                      <a:alpha val="43137"/>
                    </a:srgbClr>
                  </a:outerShdw>
                </a:effectLst>
              </a:rPr>
              <a:t>Bar </a:t>
            </a:r>
            <a:r>
              <a:rPr lang="en-US" sz="2800" b="1" dirty="0" smtClean="0">
                <a:effectLst>
                  <a:outerShdw blurRad="38100" dist="38100" dir="2700000" algn="tl">
                    <a:srgbClr val="000000">
                      <a:alpha val="43137"/>
                    </a:srgbClr>
                  </a:outerShdw>
                </a:effectLst>
              </a:rPr>
              <a:t>Dynamics Surveys</a:t>
            </a:r>
          </a:p>
          <a:p>
            <a:endParaRPr lang="en-US" i="1" dirty="0" smtClean="0">
              <a:effectLst>
                <a:outerShdw blurRad="38100" dist="38100" dir="2700000" algn="tl">
                  <a:srgbClr val="000000">
                    <a:alpha val="43137"/>
                  </a:srgbClr>
                </a:outerShdw>
              </a:effectLst>
            </a:endParaRPr>
          </a:p>
          <a:p>
            <a:endParaRPr lang="en-US" i="1" dirty="0">
              <a:effectLst>
                <a:outerShdw blurRad="38100" dist="38100" dir="2700000" algn="tl">
                  <a:srgbClr val="000000">
                    <a:alpha val="43137"/>
                  </a:srgbClr>
                </a:outerShdw>
              </a:effectLst>
            </a:endParaRPr>
          </a:p>
        </p:txBody>
      </p:sp>
      <p:sp>
        <p:nvSpPr>
          <p:cNvPr id="4" name="Content Placeholder 2"/>
          <p:cNvSpPr>
            <a:spLocks noGrp="1"/>
          </p:cNvSpPr>
          <p:nvPr>
            <p:ph idx="1"/>
          </p:nvPr>
        </p:nvSpPr>
        <p:spPr>
          <a:xfrm>
            <a:off x="352437" y="884942"/>
            <a:ext cx="8385859" cy="3932671"/>
          </a:xfrm>
        </p:spPr>
        <p:txBody>
          <a:bodyPr/>
          <a:lstStyle/>
          <a:p>
            <a:r>
              <a:rPr lang="en-US" sz="2400" dirty="0">
                <a:cs typeface="Arial" charset="0"/>
              </a:rPr>
              <a:t>4</a:t>
            </a:r>
            <a:r>
              <a:rPr lang="en-US" sz="2400" dirty="0" smtClean="0">
                <a:cs typeface="Arial" charset="0"/>
              </a:rPr>
              <a:t> sites (Old River, Bonnet </a:t>
            </a:r>
            <a:r>
              <a:rPr lang="en-US" sz="2400" dirty="0" err="1" smtClean="0">
                <a:cs typeface="Arial" charset="0"/>
              </a:rPr>
              <a:t>Carre</a:t>
            </a:r>
            <a:r>
              <a:rPr lang="en-US" sz="2400" dirty="0" smtClean="0">
                <a:cs typeface="Arial" charset="0"/>
              </a:rPr>
              <a:t>, </a:t>
            </a:r>
            <a:r>
              <a:rPr lang="en-US" sz="2400" dirty="0" smtClean="0">
                <a:cs typeface="Arial" charset="0"/>
              </a:rPr>
              <a:t>Caernarvon, </a:t>
            </a:r>
            <a:r>
              <a:rPr lang="en-US" sz="2400" dirty="0" smtClean="0">
                <a:cs typeface="Arial" charset="0"/>
              </a:rPr>
              <a:t>Bohemia)</a:t>
            </a:r>
          </a:p>
          <a:p>
            <a:pPr marL="0" indent="0">
              <a:buNone/>
            </a:pPr>
            <a:endParaRPr lang="en-US" sz="2400" dirty="0" smtClean="0">
              <a:cs typeface="Arial" charset="0"/>
            </a:endParaRPr>
          </a:p>
          <a:p>
            <a:pPr lvl="1"/>
            <a:r>
              <a:rPr lang="en-US" sz="2000" dirty="0" smtClean="0">
                <a:cs typeface="Arial" charset="0"/>
              </a:rPr>
              <a:t>Cross-sectional and longitudinal water velocities and discharge</a:t>
            </a:r>
          </a:p>
          <a:p>
            <a:pPr lvl="1"/>
            <a:r>
              <a:rPr lang="en-US" sz="2000" dirty="0" smtClean="0">
                <a:cs typeface="Arial" charset="0"/>
              </a:rPr>
              <a:t>Suspended load </a:t>
            </a:r>
          </a:p>
          <a:p>
            <a:pPr marL="457200" lvl="1" indent="0">
              <a:buNone/>
            </a:pPr>
            <a:r>
              <a:rPr lang="en-US" sz="2000" dirty="0">
                <a:cs typeface="Arial" charset="0"/>
              </a:rPr>
              <a:t>	</a:t>
            </a:r>
            <a:r>
              <a:rPr lang="en-US" sz="2000" dirty="0" smtClean="0">
                <a:cs typeface="Arial" charset="0"/>
              </a:rPr>
              <a:t>- flux</a:t>
            </a:r>
          </a:p>
          <a:p>
            <a:pPr marL="457200" lvl="1" indent="0">
              <a:buNone/>
            </a:pPr>
            <a:r>
              <a:rPr lang="en-US" sz="2000" dirty="0">
                <a:cs typeface="Arial" charset="0"/>
              </a:rPr>
              <a:t>	</a:t>
            </a:r>
            <a:r>
              <a:rPr lang="en-US" sz="2000" dirty="0" smtClean="0">
                <a:cs typeface="Arial" charset="0"/>
              </a:rPr>
              <a:t>- concentration vertically and spatially</a:t>
            </a:r>
          </a:p>
          <a:p>
            <a:pPr marL="457200" lvl="1" indent="0">
              <a:buNone/>
            </a:pPr>
            <a:r>
              <a:rPr lang="en-US" sz="2000" dirty="0" smtClean="0">
                <a:cs typeface="Arial" charset="0"/>
              </a:rPr>
              <a:t>       - grain size distribution</a:t>
            </a:r>
          </a:p>
          <a:p>
            <a:pPr lvl="1"/>
            <a:r>
              <a:rPr lang="en-US" sz="2000" dirty="0" smtClean="0">
                <a:cs typeface="Arial" charset="0"/>
              </a:rPr>
              <a:t>Bed load flux</a:t>
            </a:r>
          </a:p>
          <a:p>
            <a:pPr lvl="1"/>
            <a:r>
              <a:rPr lang="en-US" sz="2000" dirty="0" smtClean="0">
                <a:cs typeface="Arial" charset="0"/>
              </a:rPr>
              <a:t>Bathymetry of study reach</a:t>
            </a:r>
          </a:p>
          <a:p>
            <a:pPr marL="457200" lvl="1" indent="0">
              <a:buNone/>
            </a:pPr>
            <a:r>
              <a:rPr lang="en-US" sz="2000" dirty="0">
                <a:cs typeface="Arial" charset="0"/>
              </a:rPr>
              <a:t>	</a:t>
            </a:r>
            <a:r>
              <a:rPr lang="en-US" sz="2000" dirty="0" smtClean="0">
                <a:cs typeface="Arial" charset="0"/>
              </a:rPr>
              <a:t>Bed </a:t>
            </a:r>
            <a:r>
              <a:rPr lang="en-US" sz="2000" dirty="0">
                <a:cs typeface="Arial" charset="0"/>
              </a:rPr>
              <a:t>morphology (dune) variability</a:t>
            </a:r>
          </a:p>
          <a:p>
            <a:pPr lvl="1"/>
            <a:r>
              <a:rPr lang="en-US" sz="2000" dirty="0" smtClean="0">
                <a:cs typeface="Arial" charset="0"/>
              </a:rPr>
              <a:t>Bed sediment character (grain size and bulk properties)</a:t>
            </a:r>
          </a:p>
          <a:p>
            <a:pPr lvl="1"/>
            <a:endParaRPr lang="en-US" sz="2000" dirty="0" smtClean="0"/>
          </a:p>
          <a:p>
            <a:endParaRPr lang="en-US" dirty="0" smtClean="0"/>
          </a:p>
          <a:p>
            <a:endParaRPr lang="en-US" dirty="0"/>
          </a:p>
        </p:txBody>
      </p:sp>
    </p:spTree>
    <p:extLst>
      <p:ext uri="{BB962C8B-B14F-4D97-AF65-F5344CB8AC3E}">
        <p14:creationId xmlns:p14="http://schemas.microsoft.com/office/powerpoint/2010/main" val="107984861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2399" y="27992"/>
            <a:ext cx="4237057" cy="1231106"/>
          </a:xfrm>
          <a:prstGeom prst="rect">
            <a:avLst/>
          </a:prstGeom>
          <a:noFill/>
        </p:spPr>
        <p:txBody>
          <a:bodyPr wrap="none" rtlCol="0">
            <a:spAutoFit/>
          </a:bodyPr>
          <a:lstStyle/>
          <a:p>
            <a:pPr algn="ctr"/>
            <a:r>
              <a:rPr lang="en-US" sz="2800" b="1" smtClean="0">
                <a:effectLst>
                  <a:outerShdw blurRad="38100" dist="38100" dir="2700000" algn="tl">
                    <a:srgbClr val="000000">
                      <a:alpha val="43137"/>
                    </a:srgbClr>
                  </a:outerShdw>
                </a:effectLst>
              </a:rPr>
              <a:t>Bar Dynamics Surveys:</a:t>
            </a:r>
          </a:p>
          <a:p>
            <a:pPr algn="ctr"/>
            <a:r>
              <a:rPr lang="en-US" sz="2800" b="1" smtClean="0">
                <a:effectLst>
                  <a:outerShdw blurRad="38100" dist="38100" dir="2700000" algn="tl">
                    <a:srgbClr val="000000">
                      <a:alpha val="43137"/>
                    </a:srgbClr>
                  </a:outerShdw>
                </a:effectLst>
              </a:rPr>
              <a:t>Bonnet Carre</a:t>
            </a:r>
          </a:p>
          <a:p>
            <a:endParaRPr lang="en-US" i="1" dirty="0" smtClean="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76200"/>
            <a:ext cx="4360506" cy="334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6286" y="3974841"/>
            <a:ext cx="6578306" cy="223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709" y="1464512"/>
            <a:ext cx="3850665" cy="239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478159" y="992473"/>
            <a:ext cx="1197764" cy="369332"/>
          </a:xfrm>
          <a:prstGeom prst="rect">
            <a:avLst/>
          </a:prstGeom>
        </p:spPr>
        <p:txBody>
          <a:bodyPr wrap="none">
            <a:spAutoFit/>
          </a:bodyPr>
          <a:lstStyle/>
          <a:p>
            <a:r>
              <a:rPr lang="en-US" i="1" dirty="0">
                <a:effectLst>
                  <a:outerShdw blurRad="38100" dist="38100" dir="2700000" algn="tl">
                    <a:srgbClr val="000000">
                      <a:alpha val="43137"/>
                    </a:srgbClr>
                  </a:outerShdw>
                </a:effectLst>
              </a:rPr>
              <a:t>Ma</a:t>
            </a:r>
            <a:r>
              <a:rPr lang="en-US" i="1" dirty="0"/>
              <a:t>y 2013</a:t>
            </a:r>
          </a:p>
        </p:txBody>
      </p:sp>
    </p:spTree>
    <p:extLst>
      <p:ext uri="{BB962C8B-B14F-4D97-AF65-F5344CB8AC3E}">
        <p14:creationId xmlns:p14="http://schemas.microsoft.com/office/powerpoint/2010/main" val="32619440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89676"/>
            <a:ext cx="2582758" cy="1384995"/>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Bar Dynamics</a:t>
            </a:r>
          </a:p>
          <a:p>
            <a:r>
              <a:rPr lang="en-US" sz="2800" b="1" dirty="0" smtClean="0">
                <a:effectLst>
                  <a:outerShdw blurRad="38100" dist="38100" dir="2700000" algn="tl">
                    <a:srgbClr val="000000">
                      <a:alpha val="43137"/>
                    </a:srgbClr>
                  </a:outerShdw>
                </a:effectLst>
              </a:rPr>
              <a:t>Surveys:</a:t>
            </a:r>
          </a:p>
          <a:p>
            <a:r>
              <a:rPr lang="en-US" sz="2800" b="1" dirty="0" smtClean="0">
                <a:effectLst>
                  <a:outerShdw blurRad="38100" dist="38100" dir="2700000" algn="tl">
                    <a:srgbClr val="000000">
                      <a:alpha val="43137"/>
                    </a:srgbClr>
                  </a:outerShdw>
                </a:effectLst>
              </a:rPr>
              <a:t>Bonnet </a:t>
            </a:r>
            <a:r>
              <a:rPr lang="en-US" sz="2800" b="1" dirty="0" err="1" smtClean="0">
                <a:effectLst>
                  <a:outerShdw blurRad="38100" dist="38100" dir="2700000" algn="tl">
                    <a:srgbClr val="000000">
                      <a:alpha val="43137"/>
                    </a:srgbClr>
                  </a:outerShdw>
                </a:effectLst>
              </a:rPr>
              <a:t>Carre</a:t>
            </a:r>
            <a:endParaRPr lang="en-US" sz="2800" b="1" dirty="0" smtClean="0">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a:blip r:embed="rId3" cstate="print"/>
          <a:srcRect/>
          <a:stretch>
            <a:fillRect/>
          </a:stretch>
        </p:blipFill>
        <p:spPr bwMode="auto">
          <a:xfrm>
            <a:off x="2986999" y="180345"/>
            <a:ext cx="6053797" cy="5390031"/>
          </a:xfrm>
          <a:prstGeom prst="rect">
            <a:avLst/>
          </a:prstGeom>
          <a:noFill/>
          <a:ln w="9525">
            <a:noFill/>
            <a:miter lim="800000"/>
            <a:headEnd/>
            <a:tailEnd/>
          </a:ln>
        </p:spPr>
      </p:pic>
      <p:sp>
        <p:nvSpPr>
          <p:cNvPr id="5" name="TextBox 4"/>
          <p:cNvSpPr txBox="1"/>
          <p:nvPr/>
        </p:nvSpPr>
        <p:spPr>
          <a:xfrm>
            <a:off x="150402" y="2338402"/>
            <a:ext cx="2367369" cy="1569660"/>
          </a:xfrm>
          <a:prstGeom prst="rect">
            <a:avLst/>
          </a:prstGeom>
          <a:noFill/>
        </p:spPr>
        <p:txBody>
          <a:bodyPr wrap="square" rtlCol="0">
            <a:spAutoFit/>
          </a:bodyPr>
          <a:lstStyle/>
          <a:p>
            <a:r>
              <a:rPr lang="en-US" sz="1600" b="1" i="1" dirty="0" smtClean="0"/>
              <a:t>2011 Flood at</a:t>
            </a:r>
          </a:p>
          <a:p>
            <a:r>
              <a:rPr lang="en-US" sz="1600" b="1" i="1" dirty="0" smtClean="0"/>
              <a:t> Bonnet </a:t>
            </a:r>
            <a:r>
              <a:rPr lang="en-US" sz="1600" b="1" i="1" dirty="0" err="1" smtClean="0"/>
              <a:t>Carre</a:t>
            </a:r>
            <a:endParaRPr lang="en-US" sz="1600" b="1" i="1" dirty="0" smtClean="0"/>
          </a:p>
          <a:p>
            <a:r>
              <a:rPr lang="en-US" sz="1600" b="1" i="1" dirty="0" smtClean="0"/>
              <a:t>Spillway </a:t>
            </a:r>
          </a:p>
          <a:p>
            <a:endParaRPr lang="en-US" sz="1600" b="1" i="1" dirty="0" smtClean="0"/>
          </a:p>
          <a:p>
            <a:r>
              <a:rPr lang="en-US" sz="1600" b="1" i="1" dirty="0" smtClean="0"/>
              <a:t>J. of Hydrology</a:t>
            </a:r>
          </a:p>
          <a:p>
            <a:r>
              <a:rPr lang="en-US" sz="1600" b="1" i="1" dirty="0" smtClean="0"/>
              <a:t>Allison et al. (2013)</a:t>
            </a:r>
            <a:endParaRPr lang="en-US" sz="1600" b="1" i="1" dirty="0"/>
          </a:p>
        </p:txBody>
      </p:sp>
    </p:spTree>
    <p:extLst>
      <p:ext uri="{BB962C8B-B14F-4D97-AF65-F5344CB8AC3E}">
        <p14:creationId xmlns:p14="http://schemas.microsoft.com/office/powerpoint/2010/main" val="15583351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7181</TotalTime>
  <Words>1372</Words>
  <Application>Microsoft Office PowerPoint</Application>
  <PresentationFormat>On-screen Show (4:3)</PresentationFormat>
  <Paragraphs>143</Paragraphs>
  <Slides>15</Slides>
  <Notes>13</Notes>
  <HiddenSlides>0</HiddenSlides>
  <MMClips>0</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Custom Design</vt:lpstr>
      <vt:lpstr>1_Custom Design</vt:lpstr>
      <vt:lpstr>2_Custom Design</vt:lpstr>
      <vt:lpstr>1_Default Design</vt:lpstr>
      <vt:lpstr>MRHDMS DATA  COLLECTION PROGRAM    Mead Allison1 &amp; Thad Pratt2  1 Water Institute of the Gulf 2 ERDC</vt:lpstr>
      <vt:lpstr>Data Collection Objectives</vt:lpstr>
      <vt:lpstr>Data Collection Objectives</vt:lpstr>
      <vt:lpstr>Data Collection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Mead Allison</cp:lastModifiedBy>
  <cp:revision>246</cp:revision>
  <dcterms:created xsi:type="dcterms:W3CDTF">2009-05-21T17:19:18Z</dcterms:created>
  <dcterms:modified xsi:type="dcterms:W3CDTF">2014-04-29T14:45:57Z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000800d041000000000001024120</vt:lpwstr>
  </property>
</Properties>
</file>