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9.xml" ContentType="application/vnd.openxmlformats-officedocument.theme+xml"/>
  <Override PartName="/ppt/slideLayouts/slideLayout1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  <p:sldMasterId id="2147483660" r:id="rId2"/>
    <p:sldMasterId id="2147483694" r:id="rId3"/>
    <p:sldMasterId id="2147483672" r:id="rId4"/>
    <p:sldMasterId id="2147483704" r:id="rId5"/>
    <p:sldMasterId id="2147483682" r:id="rId6"/>
    <p:sldMasterId id="2147483714" r:id="rId7"/>
    <p:sldMasterId id="2147483718" r:id="rId8"/>
    <p:sldMasterId id="2147483722" r:id="rId9"/>
    <p:sldMasterId id="2147483724" r:id="rId10"/>
  </p:sldMasterIdLst>
  <p:notesMasterIdLst>
    <p:notesMasterId r:id="rId30"/>
  </p:notesMasterIdLst>
  <p:handoutMasterIdLst>
    <p:handoutMasterId r:id="rId31"/>
  </p:handoutMasterIdLst>
  <p:sldIdLst>
    <p:sldId id="271" r:id="rId11"/>
    <p:sldId id="288" r:id="rId12"/>
    <p:sldId id="289" r:id="rId13"/>
    <p:sldId id="290" r:id="rId14"/>
    <p:sldId id="291" r:id="rId15"/>
    <p:sldId id="279" r:id="rId16"/>
    <p:sldId id="264" r:id="rId17"/>
    <p:sldId id="285" r:id="rId18"/>
    <p:sldId id="283" r:id="rId19"/>
    <p:sldId id="284" r:id="rId20"/>
    <p:sldId id="276" r:id="rId21"/>
    <p:sldId id="287" r:id="rId22"/>
    <p:sldId id="277" r:id="rId23"/>
    <p:sldId id="278" r:id="rId24"/>
    <p:sldId id="263" r:id="rId25"/>
    <p:sldId id="265" r:id="rId26"/>
    <p:sldId id="292" r:id="rId27"/>
    <p:sldId id="272" r:id="rId28"/>
    <p:sldId id="286" r:id="rId29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7E56"/>
    <a:srgbClr val="708C6B"/>
    <a:srgbClr val="72A494"/>
    <a:srgbClr val="9AA695"/>
    <a:srgbClr val="B0D4DE"/>
    <a:srgbClr val="61937F"/>
    <a:srgbClr val="A8DAE7"/>
    <a:srgbClr val="D3ECF3"/>
    <a:srgbClr val="A3D8E5"/>
    <a:srgbClr val="78A4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68" autoAdjust="0"/>
    <p:restoredTop sz="79574" autoAdjust="0"/>
  </p:normalViewPr>
  <p:slideViewPr>
    <p:cSldViewPr snapToObjects="1">
      <p:cViewPr varScale="1">
        <p:scale>
          <a:sx n="84" d="100"/>
          <a:sy n="84" d="100"/>
        </p:scale>
        <p:origin x="-101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36"/>
    </p:cViewPr>
  </p:sorterViewPr>
  <p:notesViewPr>
    <p:cSldViewPr snapToObjects="1">
      <p:cViewPr varScale="1">
        <p:scale>
          <a:sx n="85" d="100"/>
          <a:sy n="85" d="100"/>
        </p:scale>
        <p:origin x="-3834" y="-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61A1E188-BD8B-4CE1-B879-BCFB26F86716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09AF74CC-B003-48DE-9139-1A2C98C014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931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3" y="0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/>
          <a:lstStyle>
            <a:lvl1pPr algn="r">
              <a:defRPr sz="1200"/>
            </a:lvl1pPr>
          </a:lstStyle>
          <a:p>
            <a:fld id="{BDF3F132-8561-4154-908D-91096AD41607}" type="datetimeFigureOut">
              <a:rPr lang="en-US" smtClean="0"/>
              <a:t>4/30/2014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3" tIns="46657" rIns="93313" bIns="4665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13" tIns="46657" rIns="93313" bIns="4665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3" y="8842029"/>
            <a:ext cx="3043343" cy="465455"/>
          </a:xfrm>
          <a:prstGeom prst="rect">
            <a:avLst/>
          </a:prstGeom>
        </p:spPr>
        <p:txBody>
          <a:bodyPr vert="horz" lIns="93313" tIns="46657" rIns="93313" bIns="46657" rtlCol="0" anchor="b"/>
          <a:lstStyle>
            <a:lvl1pPr algn="r">
              <a:defRPr sz="1200"/>
            </a:lvl1pPr>
          </a:lstStyle>
          <a:p>
            <a:fld id="{A0239145-E545-459D-92E7-18CA0022F4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99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9145-E545-459D-92E7-18CA0022F42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646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9145-E545-459D-92E7-18CA0022F42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35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9145-E545-459D-92E7-18CA0022F42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21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239145-E545-459D-92E7-18CA0022F425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885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00200" y="1981200"/>
            <a:ext cx="7010400" cy="838200"/>
          </a:xfrm>
          <a:prstGeom prst="rect">
            <a:avLst/>
          </a:prstGeom>
        </p:spPr>
        <p:txBody>
          <a:bodyPr/>
          <a:lstStyle>
            <a:lvl1pPr algn="ctr">
              <a:defRPr sz="3600" b="1" cap="all" spc="3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600200" y="3429000"/>
            <a:ext cx="7010400" cy="2971800"/>
          </a:xfrm>
          <a:prstGeom prst="rect">
            <a:avLst/>
          </a:prstGeom>
        </p:spPr>
        <p:txBody>
          <a:bodyPr vert="horz"/>
          <a:lstStyle>
            <a:lvl1pPr algn="ctr">
              <a:buSzPct val="100000"/>
              <a:buFontTx/>
              <a:buNone/>
              <a:defRPr sz="28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algn="ctr">
              <a:buFontTx/>
              <a:buNone/>
              <a:defRPr>
                <a:solidFill>
                  <a:srgbClr val="9AA695"/>
                </a:solidFill>
              </a:defRPr>
            </a:lvl2pPr>
            <a:lvl3pPr algn="ctr">
              <a:buFontTx/>
              <a:buNone/>
              <a:defRPr>
                <a:solidFill>
                  <a:srgbClr val="9AA695"/>
                </a:solidFill>
              </a:defRPr>
            </a:lvl3pPr>
            <a:lvl4pPr algn="ctr">
              <a:buFontTx/>
              <a:buNone/>
              <a:defRPr>
                <a:solidFill>
                  <a:srgbClr val="9AA695"/>
                </a:solidFill>
              </a:defRPr>
            </a:lvl4pPr>
            <a:lvl5pPr algn="ctr">
              <a:buFontTx/>
              <a:buNone/>
              <a:defRPr>
                <a:solidFill>
                  <a:srgbClr val="9AA695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56769B1-B4D5-42CC-98FB-A0151CE69377}" type="datetime1">
              <a:rPr lang="en-US" smtClean="0"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6395AC-9CCC-48CF-B673-916EC3868F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8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609600"/>
            <a:ext cx="8077200" cy="8382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8077200" cy="3886200"/>
          </a:xfrm>
          <a:prstGeom prst="rect">
            <a:avLst/>
          </a:prstGeom>
        </p:spPr>
        <p:txBody>
          <a:bodyPr vert="horz"/>
          <a:lstStyle>
            <a:lvl1pPr marL="228600" indent="-228600">
              <a:buSzPct val="100000"/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marL="571500" indent="-228600"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2pPr>
            <a:lvl3pPr marL="857250" indent="-171450">
              <a:buFont typeface="Wingdings" pitchFamily="2" charset="2"/>
              <a:buChar char="§"/>
              <a:tabLst>
                <a:tab pos="857250" algn="l"/>
              </a:tabLst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3pPr>
            <a:lvl4pPr marL="1257300" indent="-228600">
              <a:buFont typeface="Courier New" pitchFamily="49" charset="0"/>
              <a:buChar char="o"/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4pPr>
            <a:lvl5pPr marL="1828800" indent="0">
              <a:buNone/>
              <a:defRPr sz="2400">
                <a:solidFill>
                  <a:srgbClr val="708C6B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028371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219200"/>
            <a:ext cx="7543800" cy="8382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524000" y="2133600"/>
            <a:ext cx="7315200" cy="3886200"/>
          </a:xfrm>
          <a:prstGeom prst="rect">
            <a:avLst/>
          </a:prstGeom>
        </p:spPr>
        <p:txBody>
          <a:bodyPr vert="horz"/>
          <a:lstStyle>
            <a:lvl1pPr marL="228600" indent="-228600">
              <a:buSzPct val="100000"/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marL="571500" indent="-228600"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2pPr>
            <a:lvl3pPr marL="857250" indent="-171450">
              <a:buFont typeface="Wingdings" pitchFamily="2" charset="2"/>
              <a:buChar char="§"/>
              <a:tabLst>
                <a:tab pos="857250" algn="l"/>
              </a:tabLst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3pPr>
            <a:lvl4pPr marL="1257300" indent="-228600">
              <a:buFont typeface="Courier New" pitchFamily="49" charset="0"/>
              <a:buChar char="o"/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4pPr>
            <a:lvl5pPr marL="1828800" indent="0">
              <a:buNone/>
              <a:defRPr sz="2400">
                <a:solidFill>
                  <a:srgbClr val="708C6B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143000"/>
            <a:ext cx="7543800" cy="8382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2057400"/>
            <a:ext cx="7924800" cy="3886200"/>
          </a:xfrm>
          <a:prstGeom prst="rect">
            <a:avLst/>
          </a:prstGeom>
        </p:spPr>
        <p:txBody>
          <a:bodyPr vert="horz"/>
          <a:lstStyle>
            <a:lvl1pPr marL="228600" indent="-228600">
              <a:buSzPct val="100000"/>
              <a:buFontTx/>
              <a:buBlip>
                <a:blip r:embed="rId3"/>
              </a:buBlip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marL="571500" indent="-228600"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2pPr>
            <a:lvl3pPr marL="857250" indent="-171450">
              <a:buFont typeface="Wingdings" pitchFamily="2" charset="2"/>
              <a:buChar char="§"/>
              <a:tabLst>
                <a:tab pos="857250" algn="l"/>
              </a:tabLst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3pPr>
            <a:lvl4pPr marL="1257300" indent="-228600">
              <a:buFont typeface="Courier New" pitchFamily="49" charset="0"/>
              <a:buChar char="o"/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4pPr>
            <a:lvl5pPr marL="1828800" indent="0">
              <a:buNone/>
              <a:defRPr sz="2400">
                <a:solidFill>
                  <a:srgbClr val="708C6B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86014700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143000"/>
            <a:ext cx="7543800" cy="8382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2057400"/>
            <a:ext cx="7924800" cy="3886200"/>
          </a:xfrm>
          <a:prstGeom prst="rect">
            <a:avLst/>
          </a:prstGeom>
        </p:spPr>
        <p:txBody>
          <a:bodyPr vert="horz"/>
          <a:lstStyle>
            <a:lvl1pPr marL="228600" indent="-228600">
              <a:buSzPct val="100000"/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marL="571500" indent="-228600"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2pPr>
            <a:lvl3pPr marL="857250" indent="-171450">
              <a:buFont typeface="Wingdings" pitchFamily="2" charset="2"/>
              <a:buChar char="§"/>
              <a:tabLst>
                <a:tab pos="857250" algn="l"/>
              </a:tabLst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3pPr>
            <a:lvl4pPr marL="1257300" indent="-228600">
              <a:buFont typeface="Courier New" pitchFamily="49" charset="0"/>
              <a:buChar char="o"/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4pPr>
            <a:lvl5pPr marL="1828800" indent="0">
              <a:buNone/>
              <a:defRPr sz="2400">
                <a:solidFill>
                  <a:srgbClr val="708C6B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75794917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914400"/>
            <a:ext cx="8001000" cy="8382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828800"/>
            <a:ext cx="8001000" cy="3886200"/>
          </a:xfrm>
          <a:prstGeom prst="rect">
            <a:avLst/>
          </a:prstGeom>
        </p:spPr>
        <p:txBody>
          <a:bodyPr vert="horz"/>
          <a:lstStyle>
            <a:lvl1pPr marL="228600" indent="-228600">
              <a:buSzPct val="100000"/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marL="571500" indent="-228600"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2pPr>
            <a:lvl3pPr marL="857250" indent="-171450">
              <a:buFont typeface="Wingdings" pitchFamily="2" charset="2"/>
              <a:buChar char="§"/>
              <a:tabLst>
                <a:tab pos="857250" algn="l"/>
              </a:tabLst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3pPr>
            <a:lvl4pPr marL="1257300" indent="-228600">
              <a:buFont typeface="Courier New" pitchFamily="49" charset="0"/>
              <a:buChar char="o"/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4pPr>
            <a:lvl5pPr marL="1828800" indent="0">
              <a:buNone/>
              <a:defRPr sz="2400">
                <a:solidFill>
                  <a:srgbClr val="708C6B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2004069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143000"/>
            <a:ext cx="7772400" cy="8382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2057400"/>
            <a:ext cx="7772400" cy="3886200"/>
          </a:xfrm>
          <a:prstGeom prst="rect">
            <a:avLst/>
          </a:prstGeom>
        </p:spPr>
        <p:txBody>
          <a:bodyPr vert="horz"/>
          <a:lstStyle>
            <a:lvl1pPr marL="228600" indent="-228600">
              <a:buSzPct val="100000"/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marL="571500" indent="-228600"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2pPr>
            <a:lvl3pPr marL="857250" indent="-171450">
              <a:buFont typeface="Wingdings" pitchFamily="2" charset="2"/>
              <a:buChar char="§"/>
              <a:tabLst>
                <a:tab pos="857250" algn="l"/>
              </a:tabLst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3pPr>
            <a:lvl4pPr marL="1257300" indent="-228600">
              <a:buFont typeface="Courier New" pitchFamily="49" charset="0"/>
              <a:buChar char="o"/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4pPr>
            <a:lvl5pPr marL="1828800" indent="0">
              <a:buNone/>
              <a:defRPr sz="2400">
                <a:solidFill>
                  <a:srgbClr val="708C6B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8900597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1143000"/>
            <a:ext cx="7543800" cy="8382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2057400"/>
            <a:ext cx="7315200" cy="3886200"/>
          </a:xfrm>
          <a:prstGeom prst="rect">
            <a:avLst/>
          </a:prstGeom>
        </p:spPr>
        <p:txBody>
          <a:bodyPr vert="horz"/>
          <a:lstStyle>
            <a:lvl1pPr marL="228600" indent="-228600">
              <a:buSzPct val="100000"/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marL="571500" indent="-228600"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2pPr>
            <a:lvl3pPr marL="857250" indent="-171450">
              <a:buFont typeface="Wingdings" pitchFamily="2" charset="2"/>
              <a:buChar char="§"/>
              <a:tabLst>
                <a:tab pos="857250" algn="l"/>
              </a:tabLst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3pPr>
            <a:lvl4pPr marL="1257300" indent="-228600">
              <a:buFont typeface="Courier New" pitchFamily="49" charset="0"/>
              <a:buChar char="o"/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4pPr>
            <a:lvl5pPr marL="1828800" indent="0">
              <a:buNone/>
              <a:defRPr sz="2400">
                <a:solidFill>
                  <a:srgbClr val="708C6B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33083292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609600"/>
            <a:ext cx="7696200" cy="8382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7924800" cy="3886200"/>
          </a:xfrm>
          <a:prstGeom prst="rect">
            <a:avLst/>
          </a:prstGeom>
        </p:spPr>
        <p:txBody>
          <a:bodyPr vert="horz"/>
          <a:lstStyle>
            <a:lvl1pPr marL="228600" indent="-228600">
              <a:buSzPct val="100000"/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marL="571500" indent="-228600"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2pPr>
            <a:lvl3pPr marL="857250" indent="-171450">
              <a:buFont typeface="Wingdings" pitchFamily="2" charset="2"/>
              <a:buChar char="§"/>
              <a:tabLst>
                <a:tab pos="857250" algn="l"/>
              </a:tabLst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3pPr>
            <a:lvl4pPr marL="1257300" indent="-228600">
              <a:buFont typeface="Courier New" pitchFamily="49" charset="0"/>
              <a:buChar char="o"/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4pPr>
            <a:lvl5pPr marL="1828800" indent="0">
              <a:buNone/>
              <a:defRPr sz="2400">
                <a:solidFill>
                  <a:srgbClr val="708C6B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9190013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533400" y="609600"/>
            <a:ext cx="7543800" cy="838200"/>
          </a:xfrm>
          <a:prstGeom prst="rect">
            <a:avLst/>
          </a:prstGeom>
        </p:spPr>
        <p:txBody>
          <a:bodyPr/>
          <a:lstStyle>
            <a:lvl1pPr algn="l">
              <a:defRPr sz="3200" b="1" cap="all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7315200" cy="3886200"/>
          </a:xfrm>
          <a:prstGeom prst="rect">
            <a:avLst/>
          </a:prstGeom>
        </p:spPr>
        <p:txBody>
          <a:bodyPr vert="horz"/>
          <a:lstStyle>
            <a:lvl1pPr marL="228600" indent="-228600">
              <a:buSzPct val="100000"/>
              <a:buFontTx/>
              <a:buBlip>
                <a:blip r:embed="rId2"/>
              </a:buBlip>
              <a:defRPr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1pPr>
            <a:lvl2pPr marL="571500" indent="-228600"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2pPr>
            <a:lvl3pPr marL="857250" indent="-171450">
              <a:buFont typeface="Wingdings" pitchFamily="2" charset="2"/>
              <a:buChar char="§"/>
              <a:tabLst>
                <a:tab pos="857250" algn="l"/>
              </a:tabLst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3pPr>
            <a:lvl4pPr marL="1257300" indent="-228600">
              <a:buFont typeface="Courier New" pitchFamily="49" charset="0"/>
              <a:buChar char="o"/>
              <a:defRPr sz="2400">
                <a:solidFill>
                  <a:schemeClr val="tx1">
                    <a:lumMod val="75000"/>
                  </a:schemeClr>
                </a:solidFill>
                <a:latin typeface="+mj-lt"/>
                <a:cs typeface="Arial"/>
              </a:defRPr>
            </a:lvl4pPr>
            <a:lvl5pPr marL="1828800" indent="0">
              <a:buNone/>
              <a:defRPr sz="2400">
                <a:solidFill>
                  <a:srgbClr val="708C6B"/>
                </a:solidFill>
                <a:latin typeface="+mj-lt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633956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6200" y="0"/>
            <a:ext cx="1295400" cy="6858000"/>
          </a:xfrm>
          <a:prstGeom prst="rect">
            <a:avLst/>
          </a:prstGeom>
          <a:solidFill>
            <a:srgbClr val="B0D4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thewaterinstitutelogo_final-0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-838200"/>
            <a:ext cx="3520440" cy="3520440"/>
          </a:xfrm>
          <a:prstGeom prst="rect">
            <a:avLst/>
          </a:prstGeom>
        </p:spPr>
      </p:pic>
      <p:pic>
        <p:nvPicPr>
          <p:cNvPr id="8" name="Picture 7" descr="water2.png"/>
          <p:cNvPicPr>
            <a:picLocks noChangeAspect="1"/>
          </p:cNvPicPr>
          <p:nvPr/>
        </p:nvPicPr>
        <p:blipFill rotWithShape="1">
          <a:blip r:embed="rId4" cstate="screen">
            <a:alphaModFix amt="6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200" y="0"/>
            <a:ext cx="12954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5"/>
        </a:buBlip>
        <a:defRPr sz="2400" kern="1200">
          <a:solidFill>
            <a:schemeClr val="tx2">
              <a:lumMod val="75000"/>
            </a:schemeClr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4A4A40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4A4A40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16200000">
            <a:off x="-3238499" y="3238500"/>
            <a:ext cx="6858000" cy="381000"/>
          </a:xfrm>
          <a:prstGeom prst="rect">
            <a:avLst/>
          </a:prstGeom>
          <a:solidFill>
            <a:srgbClr val="B0D4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thewaterinstitutelogo_final-01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6600825" y="4705350"/>
            <a:ext cx="426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96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4"/>
        </a:buBlip>
        <a:defRPr sz="2400" kern="1200">
          <a:solidFill>
            <a:srgbClr val="4A4A40"/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4A4A40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4A4A40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76200" y="0"/>
            <a:ext cx="1042416" cy="6858000"/>
          </a:xfrm>
          <a:prstGeom prst="rect">
            <a:avLst/>
          </a:prstGeom>
          <a:solidFill>
            <a:srgbClr val="B0D4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thewaterinstitutelogo_final-0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28600" y="-1143000"/>
            <a:ext cx="3520440" cy="352044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4"/>
        </a:buBlip>
        <a:defRPr sz="2400" kern="1200">
          <a:solidFill>
            <a:schemeClr val="tx2">
              <a:lumMod val="75000"/>
            </a:schemeClr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4A4A40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4A4A40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waterinstitutelogo_final-01.eps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57200" y="-1143000"/>
            <a:ext cx="352044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5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5"/>
        </a:buBlip>
        <a:defRPr sz="2400" kern="1200">
          <a:solidFill>
            <a:srgbClr val="9AA695"/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9AA695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9AA695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9AA695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9AA695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waterinstitutelogo_final-0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9400" y="-1143000"/>
            <a:ext cx="352044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368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4"/>
        </a:buBlip>
        <a:defRPr sz="2400" kern="1200">
          <a:solidFill>
            <a:srgbClr val="4A4A40"/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4A4A40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4A4A40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B0D4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4" name="Picture 3" descr="thewaterinstitutelogo_final-01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2438400" y="-1447800"/>
            <a:ext cx="426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153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4"/>
        </a:buBlip>
        <a:defRPr sz="2400" kern="1200">
          <a:solidFill>
            <a:srgbClr val="4A4A40"/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4A4A40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4A4A40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ewaterinstitutelogo_final-0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360" y="-1143000"/>
            <a:ext cx="352044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5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4"/>
        </a:buBlip>
        <a:defRPr sz="2400" kern="1200">
          <a:solidFill>
            <a:srgbClr val="4A4A40"/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4A4A40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4A4A40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8030001" y="0"/>
            <a:ext cx="1113999" cy="6858000"/>
          </a:xfrm>
          <a:prstGeom prst="rect">
            <a:avLst/>
          </a:prstGeom>
          <a:solidFill>
            <a:srgbClr val="B0D4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thewaterinstitutelogo_final-01.eps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28360" y="-1143000"/>
            <a:ext cx="3520440" cy="352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01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4"/>
        </a:buBlip>
        <a:defRPr sz="2400" kern="1200">
          <a:solidFill>
            <a:srgbClr val="4A4A40"/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4A4A40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4A4A40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rgbClr val="B0D4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4" name="Picture 3" descr="thewaterinstitutelogo_final-01.eps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6477000" y="-1447800"/>
            <a:ext cx="426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44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4"/>
        </a:buBlip>
        <a:defRPr sz="2400" kern="1200">
          <a:solidFill>
            <a:srgbClr val="4A4A40"/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4A4A40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4A4A40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" y="0"/>
            <a:ext cx="9144000" cy="381000"/>
          </a:xfrm>
          <a:prstGeom prst="rect">
            <a:avLst/>
          </a:prstGeom>
          <a:solidFill>
            <a:srgbClr val="B0D4D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pic>
        <p:nvPicPr>
          <p:cNvPr id="7" name="Picture 6" descr="thewaterinstitutelogo_final-01.eps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>
          <a:xfrm>
            <a:off x="6600825" y="4705350"/>
            <a:ext cx="4267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3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6" r:id="rId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0" i="0" kern="1200" spc="600">
          <a:ln>
            <a:noFill/>
          </a:ln>
          <a:solidFill>
            <a:srgbClr val="708C6B"/>
          </a:solidFill>
          <a:latin typeface="H Futura Heavy"/>
          <a:ea typeface="+mj-ea"/>
          <a:cs typeface="H Futura Heavy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rgbClr r="0" g="0" b="0"/>
        </a:buClr>
        <a:buSzPct val="100000"/>
        <a:buFontTx/>
        <a:buBlip>
          <a:blip r:embed="rId5"/>
        </a:buBlip>
        <a:defRPr sz="2400" kern="1200">
          <a:solidFill>
            <a:srgbClr val="4A4A40"/>
          </a:solidFill>
          <a:latin typeface="Caslon"/>
          <a:ea typeface="+mn-ea"/>
          <a:cs typeface="Caslon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2000" kern="1200">
          <a:solidFill>
            <a:srgbClr val="4A4A40"/>
          </a:solidFill>
          <a:latin typeface="Caslon"/>
          <a:ea typeface="+mn-ea"/>
          <a:cs typeface="Caslon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800" kern="1200">
          <a:solidFill>
            <a:srgbClr val="4A4A40"/>
          </a:solidFill>
          <a:latin typeface="Caslon"/>
          <a:ea typeface="+mn-ea"/>
          <a:cs typeface="Caslon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1">
            <a:lumMod val="60000"/>
            <a:lumOff val="40000"/>
          </a:schemeClr>
        </a:buClr>
        <a:buSzPct val="100000"/>
        <a:buFont typeface="Arial"/>
        <a:buChar char="•"/>
        <a:defRPr sz="1600" kern="1200">
          <a:solidFill>
            <a:srgbClr val="4A4A40"/>
          </a:solidFill>
          <a:latin typeface="Caslon"/>
          <a:ea typeface="+mn-ea"/>
          <a:cs typeface="Caslo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1981200"/>
            <a:ext cx="7010400" cy="1219200"/>
          </a:xfrm>
        </p:spPr>
        <p:txBody>
          <a:bodyPr/>
          <a:lstStyle/>
          <a:p>
            <a:r>
              <a:rPr lang="en-US" dirty="0" smtClean="0"/>
              <a:t>Social impacts and coastal </a:t>
            </a:r>
            <a:r>
              <a:rPr lang="en-US" dirty="0" err="1" smtClean="0"/>
              <a:t>louisiana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0200" y="3429000"/>
            <a:ext cx="7010400" cy="3124200"/>
          </a:xfrm>
        </p:spPr>
        <p:txBody>
          <a:bodyPr/>
          <a:lstStyle/>
          <a:p>
            <a:r>
              <a:rPr lang="en-US" dirty="0" smtClean="0"/>
              <a:t>Expert Panel on Diversions</a:t>
            </a:r>
          </a:p>
          <a:p>
            <a:r>
              <a:rPr lang="en-US" dirty="0" smtClean="0"/>
              <a:t>April 30, 2014</a:t>
            </a:r>
          </a:p>
          <a:p>
            <a:endParaRPr lang="en-US" dirty="0"/>
          </a:p>
          <a:p>
            <a:r>
              <a:rPr lang="en-US" dirty="0" smtClean="0"/>
              <a:t>Craig E. Colten, Ph.D.</a:t>
            </a:r>
          </a:p>
          <a:p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r>
              <a:rPr lang="en-US" dirty="0" smtClean="0"/>
              <a:t>Scott A. Hemmerling,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67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Economic changes</a:t>
            </a:r>
            <a:endParaRPr lang="en-US" dirty="0"/>
          </a:p>
        </p:txBody>
      </p:sp>
      <p:pic>
        <p:nvPicPr>
          <p:cNvPr id="1026" name="Picture 2" descr="http://bayou-diversity.com/wp-content/uploads/2009/07/Old-cypress-logg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44" y="1676400"/>
            <a:ext cx="3566356" cy="46883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 descr="esso_52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5471" y="1676400"/>
            <a:ext cx="3830329" cy="47008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338589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58" y="914400"/>
            <a:ext cx="846379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0170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ECONOMIC CHANGE AND POPULATION ADJUSTMENTS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24" r="5966" b="5343"/>
          <a:stretch/>
        </p:blipFill>
        <p:spPr>
          <a:xfrm>
            <a:off x="188259" y="1371600"/>
            <a:ext cx="4267199" cy="5181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69" t="7848" r="6904" b="6438"/>
          <a:stretch/>
        </p:blipFill>
        <p:spPr>
          <a:xfrm>
            <a:off x="4495800" y="1447800"/>
            <a:ext cx="3810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04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1114094"/>
            <a:ext cx="8467344" cy="437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24457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" y="1115568"/>
            <a:ext cx="8467344" cy="4548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691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Historical hurricanes   1851 - 2006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1" t="7704" r="6365" b="19593"/>
          <a:stretch/>
        </p:blipFill>
        <p:spPr>
          <a:xfrm>
            <a:off x="626828" y="1828800"/>
            <a:ext cx="7659944" cy="457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83527" r="72563" b="9990"/>
          <a:stretch/>
        </p:blipFill>
        <p:spPr>
          <a:xfrm>
            <a:off x="762000" y="5867400"/>
            <a:ext cx="1507119" cy="373049"/>
          </a:xfrm>
          <a:prstGeom prst="rect">
            <a:avLst/>
          </a:prstGeom>
          <a:ln w="12700">
            <a:solidFill>
              <a:schemeClr val="bg2">
                <a:lumMod val="10000"/>
              </a:schemeClr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64" t="82312" r="7711" b="14903"/>
          <a:stretch/>
        </p:blipFill>
        <p:spPr>
          <a:xfrm>
            <a:off x="6287192" y="6400800"/>
            <a:ext cx="1972586" cy="1588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3" t="85731" r="19443" b="7382"/>
          <a:stretch/>
        </p:blipFill>
        <p:spPr>
          <a:xfrm>
            <a:off x="654657" y="6400801"/>
            <a:ext cx="873386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443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09600"/>
            <a:ext cx="8001000" cy="838200"/>
          </a:xfrm>
        </p:spPr>
        <p:txBody>
          <a:bodyPr/>
          <a:lstStyle/>
          <a:p>
            <a:r>
              <a:rPr lang="en-US" sz="2400" dirty="0" smtClean="0"/>
              <a:t>Population change and major hurricanes in coastal Louisiana: 1960 - 2010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6" t="2412" r="7430" b="2617"/>
          <a:stretch/>
        </p:blipFill>
        <p:spPr>
          <a:xfrm>
            <a:off x="3657600" y="1447800"/>
            <a:ext cx="4562475" cy="52873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3" t="35576" r="67304" b="35480"/>
          <a:stretch/>
        </p:blipFill>
        <p:spPr>
          <a:xfrm>
            <a:off x="533400" y="2514600"/>
            <a:ext cx="2886075" cy="20989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4" t="91202" r="72546" b="2919"/>
          <a:stretch/>
        </p:blipFill>
        <p:spPr>
          <a:xfrm>
            <a:off x="533400" y="6019800"/>
            <a:ext cx="2754920" cy="57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69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SIAs complement environmental analysis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Provide insight into complex human issues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Allow participation of and engagement with stakeholders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Facilitate environmental management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2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5379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STORM SURGE AND POPULATION ADJUSTSMENTS 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629443"/>
            <a:ext cx="3847106" cy="5044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6758" y="4649164"/>
            <a:ext cx="3048000" cy="22088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3909" y="3277564"/>
            <a:ext cx="3049332" cy="2209801"/>
          </a:xfrm>
          <a:prstGeom prst="rect">
            <a:avLst/>
          </a:prstGeom>
        </p:spPr>
      </p:pic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8419" y="1553367"/>
            <a:ext cx="3070981" cy="2256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58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Social impact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7315200" cy="5029200"/>
          </a:xfrm>
        </p:spPr>
        <p:txBody>
          <a:bodyPr/>
          <a:lstStyle/>
          <a:p>
            <a:r>
              <a:rPr lang="en-US" dirty="0" smtClean="0"/>
              <a:t>Seeks to identify consequences of environmental project to human population</a:t>
            </a:r>
          </a:p>
          <a:p>
            <a:r>
              <a:rPr lang="en-US" dirty="0" smtClean="0"/>
              <a:t>Fundamental </a:t>
            </a:r>
            <a:r>
              <a:rPr lang="en-US" dirty="0" smtClean="0"/>
              <a:t>part of EIS process for projects, programs, or policies</a:t>
            </a:r>
          </a:p>
          <a:p>
            <a:r>
              <a:rPr lang="en-US" dirty="0"/>
              <a:t>E</a:t>
            </a:r>
            <a:r>
              <a:rPr lang="en-US" dirty="0" smtClean="0"/>
              <a:t>levate consideration of human communities </a:t>
            </a:r>
          </a:p>
          <a:p>
            <a:r>
              <a:rPr lang="en-US" dirty="0"/>
              <a:t>P</a:t>
            </a:r>
            <a:r>
              <a:rPr lang="en-US" dirty="0" smtClean="0"/>
              <a:t>rovide communities with opportunities for engagement and to minimize </a:t>
            </a:r>
            <a:r>
              <a:rPr lang="en-US" dirty="0" smtClean="0"/>
              <a:t>conflicts</a:t>
            </a:r>
            <a:endParaRPr lang="en-US" dirty="0" smtClean="0"/>
          </a:p>
          <a:p>
            <a:r>
              <a:rPr lang="en-US" dirty="0" smtClean="0"/>
              <a:t>Water Institute convened panel to consider social, economic, and environmental justice issues associated with diversions and other coastal restoration projects</a:t>
            </a:r>
            <a:r>
              <a:rPr lang="en-US" dirty="0"/>
              <a:t> </a:t>
            </a:r>
            <a:r>
              <a:rPr lang="en-US" dirty="0" smtClean="0"/>
              <a:t>and outline methods for SIA</a:t>
            </a:r>
          </a:p>
        </p:txBody>
      </p:sp>
    </p:spTree>
    <p:extLst>
      <p:ext uri="{BB962C8B-B14F-4D97-AF65-F5344CB8AC3E}">
        <p14:creationId xmlns:p14="http://schemas.microsoft.com/office/powerpoint/2010/main" val="4268833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Sia</a:t>
            </a:r>
            <a:r>
              <a:rPr lang="en-US" dirty="0"/>
              <a:t>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en-US" sz="2000" dirty="0"/>
              <a:t>Achieve extensive understanding of local and regional setting;</a:t>
            </a:r>
          </a:p>
          <a:p>
            <a:pPr lvl="0"/>
            <a:r>
              <a:rPr lang="en-US" sz="2000" dirty="0"/>
              <a:t>Focus on key elements of the human environment related to, and impacted by, project, program, or policy;</a:t>
            </a:r>
          </a:p>
          <a:p>
            <a:pPr lvl="0"/>
            <a:r>
              <a:rPr lang="en-US" sz="2000" dirty="0"/>
              <a:t>Utilize sound and replicable </a:t>
            </a:r>
            <a:r>
              <a:rPr lang="en-US" sz="2000" dirty="0" smtClean="0"/>
              <a:t>social scientific </a:t>
            </a:r>
            <a:r>
              <a:rPr lang="en-US" sz="2000" dirty="0"/>
              <a:t>concepts and </a:t>
            </a:r>
            <a:r>
              <a:rPr lang="en-US" sz="2000" dirty="0" smtClean="0"/>
              <a:t>methods</a:t>
            </a:r>
            <a:endParaRPr lang="en-US" sz="2000" dirty="0"/>
          </a:p>
          <a:p>
            <a:pPr lvl="0"/>
            <a:r>
              <a:rPr lang="en-US" sz="2000" dirty="0"/>
              <a:t>Provide quality information for decision making;</a:t>
            </a:r>
          </a:p>
          <a:p>
            <a:pPr lvl="0"/>
            <a:r>
              <a:rPr lang="en-US" sz="2000" dirty="0"/>
              <a:t>Ensure that environmental justice issues are fully described and analyzed;</a:t>
            </a:r>
          </a:p>
          <a:p>
            <a:pPr lvl="0"/>
            <a:r>
              <a:rPr lang="en-US" sz="2000" dirty="0"/>
              <a:t>Undertake project, program, or policy evaluation/monitoring and mitigation. </a:t>
            </a:r>
          </a:p>
        </p:txBody>
      </p:sp>
    </p:spTree>
    <p:extLst>
      <p:ext uri="{BB962C8B-B14F-4D97-AF65-F5344CB8AC3E}">
        <p14:creationId xmlns:p14="http://schemas.microsoft.com/office/powerpoint/2010/main" val="1276148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SIA Methods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33400" y="1524000"/>
            <a:ext cx="7315200" cy="4343400"/>
          </a:xfrm>
        </p:spPr>
        <p:txBody>
          <a:bodyPr/>
          <a:lstStyle/>
          <a:p>
            <a:pPr lvl="0"/>
            <a:r>
              <a:rPr lang="en-US" sz="2000" dirty="0"/>
              <a:t>Develop a public involvement process;</a:t>
            </a:r>
          </a:p>
          <a:p>
            <a:pPr lvl="0"/>
            <a:r>
              <a:rPr lang="en-US" sz="2000" dirty="0"/>
              <a:t>Describe proposed action and alternatives;</a:t>
            </a:r>
          </a:p>
          <a:p>
            <a:pPr lvl="0"/>
            <a:r>
              <a:rPr lang="en-US" sz="2000" dirty="0"/>
              <a:t>Describe a relevant human environment and zones of influence;</a:t>
            </a:r>
          </a:p>
          <a:p>
            <a:pPr lvl="0"/>
            <a:r>
              <a:rPr lang="en-US" sz="2000" dirty="0"/>
              <a:t>Identify probable impacts;</a:t>
            </a:r>
          </a:p>
          <a:p>
            <a:pPr lvl="0"/>
            <a:r>
              <a:rPr lang="en-US" sz="2000" dirty="0"/>
              <a:t>Investigate probable impacts;</a:t>
            </a:r>
          </a:p>
          <a:p>
            <a:pPr lvl="0"/>
            <a:r>
              <a:rPr lang="en-US" sz="2000" dirty="0"/>
              <a:t>Determine the probable </a:t>
            </a:r>
            <a:r>
              <a:rPr lang="en-US" sz="2000" dirty="0" smtClean="0"/>
              <a:t>responses </a:t>
            </a:r>
            <a:r>
              <a:rPr lang="en-US" sz="2000" dirty="0"/>
              <a:t>of affected stakeholders;</a:t>
            </a:r>
          </a:p>
          <a:p>
            <a:pPr lvl="0"/>
            <a:r>
              <a:rPr lang="en-US" sz="2000" dirty="0"/>
              <a:t>Estimate secondary and cumulative impacts;</a:t>
            </a:r>
          </a:p>
          <a:p>
            <a:pPr lvl="0"/>
            <a:r>
              <a:rPr lang="en-US" sz="2000" dirty="0"/>
              <a:t>Recommend changes in proposed action or alternatives;</a:t>
            </a:r>
          </a:p>
          <a:p>
            <a:pPr lvl="0"/>
            <a:r>
              <a:rPr lang="en-US" sz="2000" dirty="0"/>
              <a:t>Develop mitigation, remediation, and enhancement efforts;</a:t>
            </a:r>
          </a:p>
          <a:p>
            <a:pPr lvl="0"/>
            <a:r>
              <a:rPr lang="en-US" sz="2000" dirty="0"/>
              <a:t>Develop and implement monitoring;</a:t>
            </a:r>
          </a:p>
          <a:p>
            <a:pPr lvl="0"/>
            <a:r>
              <a:rPr lang="en-US" sz="2000" dirty="0"/>
              <a:t>Report preparation and delivery</a:t>
            </a:r>
            <a:r>
              <a:rPr lang="en-US" sz="2000" dirty="0" smtClean="0"/>
              <a:t>.</a:t>
            </a:r>
          </a:p>
          <a:p>
            <a:pPr marL="0" lvl="0" indent="0">
              <a:buNone/>
            </a:pPr>
            <a:endParaRPr lang="en-US" sz="2000" dirty="0"/>
          </a:p>
          <a:p>
            <a:pPr marL="0" lvl="0" indent="0">
              <a:buNone/>
            </a:pPr>
            <a:r>
              <a:rPr lang="en-US" sz="2000" dirty="0" smtClean="0"/>
              <a:t>	(ICPGSIA 2003)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0955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SIA SOURCES AND INSIGHTS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1600"/>
            <a:ext cx="7886700" cy="4351338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An abundance of available information exists</a:t>
            </a: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Illustrates dynamics of Louisiana’s coastal area</a:t>
            </a:r>
          </a:p>
          <a:p>
            <a:pPr marL="628650" lvl="1" indent="-228600">
              <a:buBlip>
                <a:blip r:embed="rId2"/>
              </a:buBlip>
            </a:pPr>
            <a:r>
              <a:rPr lang="en-US" dirty="0">
                <a:solidFill>
                  <a:srgbClr val="58744A">
                    <a:lumMod val="75000"/>
                  </a:srgbClr>
                </a:solidFill>
                <a:latin typeface="Calibri"/>
                <a:cs typeface="Arial"/>
              </a:rPr>
              <a:t>Population change over time</a:t>
            </a:r>
          </a:p>
          <a:p>
            <a:pPr marL="628650" lvl="1" indent="-228600">
              <a:buBlip>
                <a:blip r:embed="rId2"/>
              </a:buBlip>
            </a:pPr>
            <a:r>
              <a:rPr lang="en-US" dirty="0">
                <a:solidFill>
                  <a:srgbClr val="58744A">
                    <a:lumMod val="75000"/>
                  </a:srgbClr>
                </a:solidFill>
                <a:latin typeface="Calibri"/>
                <a:cs typeface="Arial"/>
              </a:rPr>
              <a:t>Resettlement and adaptation</a:t>
            </a:r>
          </a:p>
          <a:p>
            <a:pPr marL="628650" lvl="1" indent="-228600">
              <a:buBlip>
                <a:blip r:embed="rId2"/>
              </a:buBlip>
            </a:pPr>
            <a:r>
              <a:rPr lang="en-US" dirty="0">
                <a:solidFill>
                  <a:srgbClr val="58744A">
                    <a:lumMod val="75000"/>
                  </a:srgbClr>
                </a:solidFill>
                <a:latin typeface="Calibri"/>
                <a:cs typeface="Arial"/>
              </a:rPr>
              <a:t>Economic adjustments</a:t>
            </a:r>
          </a:p>
          <a:p>
            <a:pPr marL="628650" lvl="1" indent="-228600">
              <a:buBlip>
                <a:blip r:embed="rId2"/>
              </a:buBlip>
            </a:pPr>
            <a:r>
              <a:rPr lang="en-US" dirty="0">
                <a:solidFill>
                  <a:srgbClr val="58744A">
                    <a:lumMod val="75000"/>
                  </a:srgbClr>
                </a:solidFill>
                <a:latin typeface="Calibri"/>
                <a:cs typeface="Arial"/>
              </a:rPr>
              <a:t>Human – environment </a:t>
            </a:r>
            <a:r>
              <a:rPr lang="en-US" dirty="0" smtClean="0">
                <a:solidFill>
                  <a:srgbClr val="58744A">
                    <a:lumMod val="75000"/>
                  </a:srgbClr>
                </a:solidFill>
                <a:latin typeface="Calibri"/>
                <a:cs typeface="Arial"/>
              </a:rPr>
              <a:t>interactions</a:t>
            </a: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SIA complements environmental analyses </a:t>
            </a:r>
          </a:p>
          <a:p>
            <a:endParaRPr lang="en-US" dirty="0">
              <a:solidFill>
                <a:srgbClr val="708C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989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Population change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0"/>
            <a:ext cx="4495800" cy="449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495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2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Population trends in coastal Louisiana: 1980 - 2010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39" t="2414" r="7447" b="2551"/>
          <a:stretch/>
        </p:blipFill>
        <p:spPr>
          <a:xfrm>
            <a:off x="3733800" y="1600200"/>
            <a:ext cx="4585004" cy="51625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41785" r="68294" b="41018"/>
          <a:stretch/>
        </p:blipFill>
        <p:spPr>
          <a:xfrm>
            <a:off x="523875" y="2775209"/>
            <a:ext cx="3009901" cy="1406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8" t="90963" r="72635" b="3154"/>
          <a:stretch/>
        </p:blipFill>
        <p:spPr>
          <a:xfrm>
            <a:off x="654782" y="6019801"/>
            <a:ext cx="274808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97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Resettlement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fishingca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22875"/>
            <a:ext cx="4711700" cy="3200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geoartz\Documents\HOME COMPUTER\My Pictures\New Pics 08+\Leeville 13\DSC_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733800"/>
            <a:ext cx="4495800" cy="297772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00400" y="1524000"/>
            <a:ext cx="1904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Chenier </a:t>
            </a:r>
            <a:r>
              <a:rPr lang="en-US" dirty="0" err="1" smtClean="0"/>
              <a:t>Caminada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15363" y="3733800"/>
            <a:ext cx="890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Leeville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24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Resettlement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76" y="1219200"/>
            <a:ext cx="6952129" cy="53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44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_Template">
  <a:themeElements>
    <a:clrScheme name="TWIG Colorscheme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4BACC6"/>
      </a:accent5>
      <a:accent6>
        <a:srgbClr val="F79646"/>
      </a:accent6>
      <a:hlink>
        <a:srgbClr val="568A8F"/>
      </a:hlink>
      <a:folHlink>
        <a:srgbClr val="0039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10_Office Theme">
  <a:themeElements>
    <a:clrScheme name="TWIG Colorscheme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4BACC6"/>
      </a:accent5>
      <a:accent6>
        <a:srgbClr val="F79646"/>
      </a:accent6>
      <a:hlink>
        <a:srgbClr val="568A8F"/>
      </a:hlink>
      <a:folHlink>
        <a:srgbClr val="0039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Custom 4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94A18E"/>
      </a:accent5>
      <a:accent6>
        <a:srgbClr val="F79646"/>
      </a:accent6>
      <a:hlink>
        <a:srgbClr val="568A8F"/>
      </a:hlink>
      <a:folHlink>
        <a:srgbClr val="AFD4D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94A18E"/>
      </a:accent5>
      <a:accent6>
        <a:srgbClr val="F79646"/>
      </a:accent6>
      <a:hlink>
        <a:srgbClr val="568A8F"/>
      </a:hlink>
      <a:folHlink>
        <a:srgbClr val="0039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TWIG Colorscheme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4BACC6"/>
      </a:accent5>
      <a:accent6>
        <a:srgbClr val="F79646"/>
      </a:accent6>
      <a:hlink>
        <a:srgbClr val="568A8F"/>
      </a:hlink>
      <a:folHlink>
        <a:srgbClr val="0039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TWIG Colorscheme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4BACC6"/>
      </a:accent5>
      <a:accent6>
        <a:srgbClr val="F79646"/>
      </a:accent6>
      <a:hlink>
        <a:srgbClr val="568A8F"/>
      </a:hlink>
      <a:folHlink>
        <a:srgbClr val="0039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2_Office Theme">
  <a:themeElements>
    <a:clrScheme name="TWIG Colorscheme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4BACC6"/>
      </a:accent5>
      <a:accent6>
        <a:srgbClr val="F79646"/>
      </a:accent6>
      <a:hlink>
        <a:srgbClr val="568A8F"/>
      </a:hlink>
      <a:folHlink>
        <a:srgbClr val="0039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Office Theme">
  <a:themeElements>
    <a:clrScheme name="TWIG Colorscheme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4BACC6"/>
      </a:accent5>
      <a:accent6>
        <a:srgbClr val="F79646"/>
      </a:accent6>
      <a:hlink>
        <a:srgbClr val="568A8F"/>
      </a:hlink>
      <a:folHlink>
        <a:srgbClr val="0039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TWIG Colorscheme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4BACC6"/>
      </a:accent5>
      <a:accent6>
        <a:srgbClr val="F79646"/>
      </a:accent6>
      <a:hlink>
        <a:srgbClr val="568A8F"/>
      </a:hlink>
      <a:folHlink>
        <a:srgbClr val="0039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9_Office Theme">
  <a:themeElements>
    <a:clrScheme name="TWIG Colorscheme">
      <a:dk1>
        <a:srgbClr val="58744A"/>
      </a:dk1>
      <a:lt1>
        <a:sysClr val="window" lastClr="FFFFFF"/>
      </a:lt1>
      <a:dk2>
        <a:srgbClr val="626356"/>
      </a:dk2>
      <a:lt2>
        <a:srgbClr val="EEECE1"/>
      </a:lt2>
      <a:accent1>
        <a:srgbClr val="5993A6"/>
      </a:accent1>
      <a:accent2>
        <a:srgbClr val="61937F"/>
      </a:accent2>
      <a:accent3>
        <a:srgbClr val="699B9D"/>
      </a:accent3>
      <a:accent4>
        <a:srgbClr val="65805F"/>
      </a:accent4>
      <a:accent5>
        <a:srgbClr val="4BACC6"/>
      </a:accent5>
      <a:accent6>
        <a:srgbClr val="F79646"/>
      </a:accent6>
      <a:hlink>
        <a:srgbClr val="568A8F"/>
      </a:hlink>
      <a:folHlink>
        <a:srgbClr val="0039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461</TotalTime>
  <Words>346</Words>
  <Application>Microsoft Office PowerPoint</Application>
  <PresentationFormat>On-screen Show (4:3)</PresentationFormat>
  <Paragraphs>64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PPT_Template</vt:lpstr>
      <vt:lpstr>Office Theme</vt:lpstr>
      <vt:lpstr>3_Office Theme</vt:lpstr>
      <vt:lpstr>1_Office Theme</vt:lpstr>
      <vt:lpstr>4_Office Theme</vt:lpstr>
      <vt:lpstr>2_Office Theme</vt:lpstr>
      <vt:lpstr>5_Office Theme</vt:lpstr>
      <vt:lpstr>7_Office Theme</vt:lpstr>
      <vt:lpstr>9_Office Theme</vt:lpstr>
      <vt:lpstr>10_Office Theme</vt:lpstr>
      <vt:lpstr>Social impacts and coastal louisiana</vt:lpstr>
      <vt:lpstr>Social impact assessment</vt:lpstr>
      <vt:lpstr>Sia objectives</vt:lpstr>
      <vt:lpstr>SIA Methods</vt:lpstr>
      <vt:lpstr>SIA SOURCES AND INSIGHTS</vt:lpstr>
      <vt:lpstr>Population change</vt:lpstr>
      <vt:lpstr>Population trends in coastal Louisiana: 1980 - 2010</vt:lpstr>
      <vt:lpstr>Resettlement</vt:lpstr>
      <vt:lpstr>Resettlement</vt:lpstr>
      <vt:lpstr>Economic changes</vt:lpstr>
      <vt:lpstr>PowerPoint Presentation</vt:lpstr>
      <vt:lpstr>ECONOMIC CHANGE AND POPULATION ADJUSTMENTS</vt:lpstr>
      <vt:lpstr>PowerPoint Presentation</vt:lpstr>
      <vt:lpstr>PowerPoint Presentation</vt:lpstr>
      <vt:lpstr>Historical hurricanes   1851 - 2006</vt:lpstr>
      <vt:lpstr>Population change and major hurricanes in coastal Louisiana: 1960 - 2010</vt:lpstr>
      <vt:lpstr>CONCLUSIONS</vt:lpstr>
      <vt:lpstr>Thank You</vt:lpstr>
      <vt:lpstr>STORM SURGE AND POPULATION ADJUSTSMENTS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Dimensions Program</dc:title>
  <dc:creator>Front Desk</dc:creator>
  <cp:lastModifiedBy>geoartz</cp:lastModifiedBy>
  <cp:revision>59</cp:revision>
  <cp:lastPrinted>2013-08-07T16:23:00Z</cp:lastPrinted>
  <dcterms:created xsi:type="dcterms:W3CDTF">2013-10-22T18:17:24Z</dcterms:created>
  <dcterms:modified xsi:type="dcterms:W3CDTF">2014-04-30T14:13:28Z</dcterms:modified>
</cp:coreProperties>
</file>