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85" r:id="rId2"/>
    <p:sldMasterId id="2147483698" r:id="rId3"/>
    <p:sldMasterId id="2147483722" r:id="rId4"/>
    <p:sldMasterId id="2147483734" r:id="rId5"/>
  </p:sldMasterIdLst>
  <p:notesMasterIdLst>
    <p:notesMasterId r:id="rId18"/>
  </p:notesMasterIdLst>
  <p:handoutMasterIdLst>
    <p:handoutMasterId r:id="rId19"/>
  </p:handoutMasterIdLst>
  <p:sldIdLst>
    <p:sldId id="482" r:id="rId6"/>
    <p:sldId id="475" r:id="rId7"/>
    <p:sldId id="479" r:id="rId8"/>
    <p:sldId id="439" r:id="rId9"/>
    <p:sldId id="406" r:id="rId10"/>
    <p:sldId id="411" r:id="rId11"/>
    <p:sldId id="413" r:id="rId12"/>
    <p:sldId id="415" r:id="rId13"/>
    <p:sldId id="419" r:id="rId14"/>
    <p:sldId id="478" r:id="rId15"/>
    <p:sldId id="422" r:id="rId16"/>
    <p:sldId id="492"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e Sanders" initials="RLS" lastIdx="3" clrIdx="0"/>
  <p:cmAuthor id="1" name="B2PDPCRP" initials="B" lastIdx="2" clrIdx="1"/>
  <p:cmAuthor id="2" name="Barb Kleiss" initials="ba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9" autoAdjust="0"/>
    <p:restoredTop sz="78159" autoAdjust="0"/>
  </p:normalViewPr>
  <p:slideViewPr>
    <p:cSldViewPr snapToGrid="0">
      <p:cViewPr varScale="1">
        <p:scale>
          <a:sx n="57" d="100"/>
          <a:sy n="57" d="100"/>
        </p:scale>
        <p:origin x="546"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55" d="100"/>
          <a:sy n="55" d="100"/>
        </p:scale>
        <p:origin x="-1830" y="-9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5221"/>
          </a:xfrm>
          <a:prstGeom prst="rect">
            <a:avLst/>
          </a:prstGeom>
        </p:spPr>
        <p:txBody>
          <a:bodyPr vert="horz" lIns="92830" tIns="46414" rIns="92830" bIns="46414"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970938" y="4"/>
            <a:ext cx="3037840" cy="465221"/>
          </a:xfrm>
          <a:prstGeom prst="rect">
            <a:avLst/>
          </a:prstGeom>
        </p:spPr>
        <p:txBody>
          <a:bodyPr vert="horz" lIns="92830" tIns="46414" rIns="92830" bIns="46414" rtlCol="0"/>
          <a:lstStyle>
            <a:lvl1pPr algn="r">
              <a:defRPr sz="1200" smtClean="0"/>
            </a:lvl1pPr>
          </a:lstStyle>
          <a:p>
            <a:pPr>
              <a:defRPr/>
            </a:pPr>
            <a:fld id="{5A77B41B-3EEF-41CD-B1C1-AF4763E6568B}" type="datetimeFigureOut">
              <a:rPr lang="en-US"/>
              <a:pPr>
                <a:defRPr/>
              </a:pPr>
              <a:t>5/1/2014</a:t>
            </a:fld>
            <a:endParaRPr lang="en-US" dirty="0"/>
          </a:p>
        </p:txBody>
      </p:sp>
      <p:sp>
        <p:nvSpPr>
          <p:cNvPr id="4" name="Footer Placeholder 3"/>
          <p:cNvSpPr>
            <a:spLocks noGrp="1"/>
          </p:cNvSpPr>
          <p:nvPr>
            <p:ph type="ftr" sz="quarter" idx="2"/>
          </p:nvPr>
        </p:nvSpPr>
        <p:spPr>
          <a:xfrm>
            <a:off x="0" y="8829576"/>
            <a:ext cx="3037840" cy="465221"/>
          </a:xfrm>
          <a:prstGeom prst="rect">
            <a:avLst/>
          </a:prstGeom>
        </p:spPr>
        <p:txBody>
          <a:bodyPr vert="horz" lIns="92830" tIns="46414" rIns="92830" bIns="46414"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970938" y="8829576"/>
            <a:ext cx="3037840" cy="465221"/>
          </a:xfrm>
          <a:prstGeom prst="rect">
            <a:avLst/>
          </a:prstGeom>
        </p:spPr>
        <p:txBody>
          <a:bodyPr vert="horz" lIns="92830" tIns="46414" rIns="92830" bIns="46414" rtlCol="0" anchor="b"/>
          <a:lstStyle>
            <a:lvl1pPr algn="r">
              <a:defRPr sz="1200" smtClean="0"/>
            </a:lvl1pPr>
          </a:lstStyle>
          <a:p>
            <a:pPr>
              <a:defRPr/>
            </a:pPr>
            <a:fld id="{BC3544B7-A4D5-4614-9061-5351FE241769}" type="slidenum">
              <a:rPr lang="en-US"/>
              <a:pPr>
                <a:defRPr/>
              </a:pPr>
              <a:t>‹#›</a:t>
            </a:fld>
            <a:endParaRPr lang="en-US" dirty="0"/>
          </a:p>
        </p:txBody>
      </p:sp>
    </p:spTree>
    <p:extLst>
      <p:ext uri="{BB962C8B-B14F-4D97-AF65-F5344CB8AC3E}">
        <p14:creationId xmlns:p14="http://schemas.microsoft.com/office/powerpoint/2010/main" val="2492168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4"/>
            <a:ext cx="3037840" cy="465221"/>
          </a:xfrm>
          <a:prstGeom prst="rect">
            <a:avLst/>
          </a:prstGeom>
          <a:noFill/>
          <a:ln w="9525">
            <a:noFill/>
            <a:miter lim="800000"/>
            <a:headEnd/>
            <a:tailEnd/>
          </a:ln>
          <a:effectLst/>
        </p:spPr>
        <p:txBody>
          <a:bodyPr vert="horz" wrap="square" lIns="92808" tIns="46405" rIns="92808" bIns="46405" numCol="1" anchor="t" anchorCtr="0" compatLnSpc="1">
            <a:prstTxWarp prst="textNoShape">
              <a:avLst/>
            </a:prstTxWarp>
          </a:bodyPr>
          <a:lstStyle>
            <a:lvl1pPr>
              <a:defRPr sz="1200" smtClean="0"/>
            </a:lvl1pPr>
          </a:lstStyle>
          <a:p>
            <a:pPr>
              <a:defRPr/>
            </a:pPr>
            <a:endParaRPr lang="en-US" dirty="0"/>
          </a:p>
        </p:txBody>
      </p:sp>
      <p:sp>
        <p:nvSpPr>
          <p:cNvPr id="68611" name="Rectangle 3"/>
          <p:cNvSpPr>
            <a:spLocks noGrp="1" noChangeArrowheads="1"/>
          </p:cNvSpPr>
          <p:nvPr>
            <p:ph type="dt" idx="1"/>
          </p:nvPr>
        </p:nvSpPr>
        <p:spPr bwMode="auto">
          <a:xfrm>
            <a:off x="3970938" y="4"/>
            <a:ext cx="3037840" cy="465221"/>
          </a:xfrm>
          <a:prstGeom prst="rect">
            <a:avLst/>
          </a:prstGeom>
          <a:noFill/>
          <a:ln w="9525">
            <a:noFill/>
            <a:miter lim="800000"/>
            <a:headEnd/>
            <a:tailEnd/>
          </a:ln>
          <a:effectLst/>
        </p:spPr>
        <p:txBody>
          <a:bodyPr vert="horz" wrap="square" lIns="92808" tIns="46405" rIns="92808" bIns="46405" numCol="1" anchor="t" anchorCtr="0" compatLnSpc="1">
            <a:prstTxWarp prst="textNoShape">
              <a:avLst/>
            </a:prstTxWarp>
          </a:bodyPr>
          <a:lstStyle>
            <a:lvl1pPr algn="r">
              <a:defRPr sz="1200" smtClean="0"/>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84275" y="696913"/>
            <a:ext cx="4648200" cy="34861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701040" y="4416393"/>
            <a:ext cx="5608320" cy="4183781"/>
          </a:xfrm>
          <a:prstGeom prst="rect">
            <a:avLst/>
          </a:prstGeom>
          <a:noFill/>
          <a:ln w="9525">
            <a:noFill/>
            <a:miter lim="800000"/>
            <a:headEnd/>
            <a:tailEnd/>
          </a:ln>
          <a:effectLst/>
        </p:spPr>
        <p:txBody>
          <a:bodyPr vert="horz" wrap="square" lIns="92808" tIns="46405" rIns="92808" bIns="464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8829576"/>
            <a:ext cx="3037840" cy="465221"/>
          </a:xfrm>
          <a:prstGeom prst="rect">
            <a:avLst/>
          </a:prstGeom>
          <a:noFill/>
          <a:ln w="9525">
            <a:noFill/>
            <a:miter lim="800000"/>
            <a:headEnd/>
            <a:tailEnd/>
          </a:ln>
          <a:effectLst/>
        </p:spPr>
        <p:txBody>
          <a:bodyPr vert="horz" wrap="square" lIns="92808" tIns="46405" rIns="92808" bIns="46405" numCol="1" anchor="b" anchorCtr="0" compatLnSpc="1">
            <a:prstTxWarp prst="textNoShape">
              <a:avLst/>
            </a:prstTxWarp>
          </a:bodyPr>
          <a:lstStyle>
            <a:lvl1pPr>
              <a:defRPr sz="1200" smtClean="0"/>
            </a:lvl1pPr>
          </a:lstStyle>
          <a:p>
            <a:pPr>
              <a:defRPr/>
            </a:pPr>
            <a:endParaRPr lang="en-US" dirty="0"/>
          </a:p>
        </p:txBody>
      </p:sp>
      <p:sp>
        <p:nvSpPr>
          <p:cNvPr id="68615" name="Rectangle 7"/>
          <p:cNvSpPr>
            <a:spLocks noGrp="1" noChangeArrowheads="1"/>
          </p:cNvSpPr>
          <p:nvPr>
            <p:ph type="sldNum" sz="quarter" idx="5"/>
          </p:nvPr>
        </p:nvSpPr>
        <p:spPr bwMode="auto">
          <a:xfrm>
            <a:off x="3970938" y="8829576"/>
            <a:ext cx="3037840" cy="465221"/>
          </a:xfrm>
          <a:prstGeom prst="rect">
            <a:avLst/>
          </a:prstGeom>
          <a:noFill/>
          <a:ln w="9525">
            <a:noFill/>
            <a:miter lim="800000"/>
            <a:headEnd/>
            <a:tailEnd/>
          </a:ln>
          <a:effectLst/>
        </p:spPr>
        <p:txBody>
          <a:bodyPr vert="horz" wrap="square" lIns="92808" tIns="46405" rIns="92808" bIns="46405" numCol="1" anchor="b" anchorCtr="0" compatLnSpc="1">
            <a:prstTxWarp prst="textNoShape">
              <a:avLst/>
            </a:prstTxWarp>
          </a:bodyPr>
          <a:lstStyle>
            <a:lvl1pPr algn="r">
              <a:defRPr sz="1200" smtClean="0"/>
            </a:lvl1pPr>
          </a:lstStyle>
          <a:p>
            <a:pPr>
              <a:defRPr/>
            </a:pPr>
            <a:fld id="{56E9849D-A675-4E68-9006-546874850610}" type="slidenum">
              <a:rPr lang="en-US"/>
              <a:pPr>
                <a:defRPr/>
              </a:pPr>
              <a:t>‹#›</a:t>
            </a:fld>
            <a:endParaRPr lang="en-US" dirty="0"/>
          </a:p>
        </p:txBody>
      </p:sp>
    </p:spTree>
    <p:extLst>
      <p:ext uri="{BB962C8B-B14F-4D97-AF65-F5344CB8AC3E}">
        <p14:creationId xmlns:p14="http://schemas.microsoft.com/office/powerpoint/2010/main" val="3830668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E48629E1-07A3-481E-BF48-32F9AEA915D2}" type="slidenum">
              <a:rPr lang="en-US" smtClean="0">
                <a:solidFill>
                  <a:prstClr val="black"/>
                </a:solidFill>
                <a:latin typeface="Arial" pitchFamily="34" charset="0"/>
              </a:rPr>
              <a:pPr/>
              <a:t>1</a:t>
            </a:fld>
            <a:endParaRPr lang="en-US" dirty="0" smtClean="0">
              <a:solidFill>
                <a:prstClr val="black"/>
              </a:solidFill>
              <a:latin typeface="Arial" pitchFamily="34" charset="0"/>
            </a:endParaRPr>
          </a:p>
        </p:txBody>
      </p:sp>
      <p:sp>
        <p:nvSpPr>
          <p:cNvPr id="14339" name="Rectangle 2"/>
          <p:cNvSpPr>
            <a:spLocks noGrp="1" noRot="1" noChangeAspect="1" noChangeArrowheads="1" noTextEdit="1"/>
          </p:cNvSpPr>
          <p:nvPr>
            <p:ph type="sldImg"/>
          </p:nvPr>
        </p:nvSpPr>
        <p:spPr>
          <a:xfrm>
            <a:off x="935038" y="387350"/>
            <a:ext cx="5062537" cy="3795713"/>
          </a:xfrm>
          <a:ln/>
        </p:spPr>
      </p:sp>
      <p:sp>
        <p:nvSpPr>
          <p:cNvPr id="14340" name="Rectangle 3"/>
          <p:cNvSpPr>
            <a:spLocks noGrp="1" noChangeArrowheads="1"/>
          </p:cNvSpPr>
          <p:nvPr>
            <p:ph type="body" idx="1"/>
          </p:nvPr>
        </p:nvSpPr>
        <p:spPr>
          <a:noFill/>
          <a:ln/>
        </p:spPr>
        <p:txBody>
          <a:bodyPr/>
          <a:lstStyle/>
          <a:p>
            <a:pPr eaLnBrk="1" hangingPunct="1"/>
            <a:endParaRPr lang="en-US" sz="1400" dirty="0" smtClean="0">
              <a:latin typeface="Arial" pitchFamily="34" charset="0"/>
            </a:endParaRPr>
          </a:p>
        </p:txBody>
      </p:sp>
    </p:spTree>
    <p:extLst>
      <p:ext uri="{BB962C8B-B14F-4D97-AF65-F5344CB8AC3E}">
        <p14:creationId xmlns:p14="http://schemas.microsoft.com/office/powerpoint/2010/main" val="70514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07E5EC-FFD9-4FE3-9296-55E3DA96AC5A}" type="slidenum">
              <a:rPr lang="en-US" smtClean="0"/>
              <a:pPr>
                <a:defRPr/>
              </a:pPr>
              <a:t>2</a:t>
            </a:fld>
            <a:endParaRPr lang="en-US"/>
          </a:p>
        </p:txBody>
      </p:sp>
    </p:spTree>
    <p:extLst>
      <p:ext uri="{BB962C8B-B14F-4D97-AF65-F5344CB8AC3E}">
        <p14:creationId xmlns:p14="http://schemas.microsoft.com/office/powerpoint/2010/main" val="391301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Bars above top of bars erode, toes</a:t>
            </a:r>
            <a:r>
              <a:rPr lang="en-US" baseline="0" dirty="0" smtClean="0"/>
              <a:t> deposit  opposite afterwards.</a:t>
            </a:r>
            <a:r>
              <a:rPr lang="en-US" dirty="0" smtClean="0"/>
              <a:t>   Reset themselves in an equilibrium location.  </a:t>
            </a:r>
          </a:p>
          <a:p>
            <a:endParaRPr lang="en-US" dirty="0" smtClean="0"/>
          </a:p>
          <a:p>
            <a:r>
              <a:rPr lang="en-US" dirty="0" smtClean="0"/>
              <a:t>9.1 million </a:t>
            </a:r>
            <a:r>
              <a:rPr lang="en-US" dirty="0" err="1" smtClean="0"/>
              <a:t>million</a:t>
            </a:r>
            <a:r>
              <a:rPr lang="en-US" dirty="0" smtClean="0"/>
              <a:t> tons</a:t>
            </a:r>
          </a:p>
          <a:p>
            <a:endParaRPr lang="en-US" dirty="0" smtClean="0"/>
          </a:p>
          <a:p>
            <a:r>
              <a:rPr lang="en-US" dirty="0" smtClean="0"/>
              <a:t>Some accretion areas greater than 7 meters.  Implications for navigations.</a:t>
            </a:r>
          </a:p>
          <a:p>
            <a:endParaRPr lang="en-US" dirty="0" smtClean="0"/>
          </a:p>
          <a:p>
            <a:r>
              <a:rPr lang="en-US" dirty="0" smtClean="0"/>
              <a:t>Gray</a:t>
            </a:r>
            <a:r>
              <a:rPr lang="en-US" baseline="0" dirty="0" smtClean="0"/>
              <a:t> areas of limited change. </a:t>
            </a:r>
          </a:p>
          <a:p>
            <a:endParaRPr lang="en-US" baseline="0" dirty="0" smtClean="0"/>
          </a:p>
          <a:p>
            <a:r>
              <a:rPr lang="en-US" baseline="0" dirty="0" smtClean="0"/>
              <a:t>Alternating patterns of red and green is </a:t>
            </a:r>
            <a:r>
              <a:rPr lang="en-US" baseline="0" dirty="0" err="1" smtClean="0"/>
              <a:t>cshifting</a:t>
            </a:r>
            <a:r>
              <a:rPr lang="en-US" baseline="0" dirty="0" smtClean="0"/>
              <a:t> dunes</a:t>
            </a:r>
            <a:endParaRPr lang="en-US" dirty="0"/>
          </a:p>
        </p:txBody>
      </p:sp>
      <p:sp>
        <p:nvSpPr>
          <p:cNvPr id="4" name="Slide Number Placeholder 3"/>
          <p:cNvSpPr>
            <a:spLocks noGrp="1"/>
          </p:cNvSpPr>
          <p:nvPr>
            <p:ph type="sldNum" sz="quarter" idx="10"/>
          </p:nvPr>
        </p:nvSpPr>
        <p:spPr/>
        <p:txBody>
          <a:bodyPr/>
          <a:lstStyle/>
          <a:p>
            <a:pPr>
              <a:defRPr/>
            </a:pPr>
            <a:fld id="{56E9849D-A675-4E68-9006-546874850610}" type="slidenum">
              <a:rPr lang="en-US" smtClean="0"/>
              <a:pPr>
                <a:defRPr/>
              </a:pPr>
              <a:t>3</a:t>
            </a:fld>
            <a:endParaRPr lang="en-US"/>
          </a:p>
        </p:txBody>
      </p:sp>
    </p:spTree>
    <p:extLst>
      <p:ext uri="{BB962C8B-B14F-4D97-AF65-F5344CB8AC3E}">
        <p14:creationId xmlns:p14="http://schemas.microsoft.com/office/powerpoint/2010/main" val="170689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E9849D-A675-4E68-9006-546874850610}" type="slidenum">
              <a:rPr lang="en-US" smtClean="0"/>
              <a:pPr>
                <a:defRPr/>
              </a:pPr>
              <a:t>5</a:t>
            </a:fld>
            <a:endParaRPr lang="en-US" dirty="0"/>
          </a:p>
        </p:txBody>
      </p:sp>
    </p:spTree>
    <p:extLst>
      <p:ext uri="{BB962C8B-B14F-4D97-AF65-F5344CB8AC3E}">
        <p14:creationId xmlns:p14="http://schemas.microsoft.com/office/powerpoint/2010/main" val="162425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800" dirty="0" smtClean="0"/>
              <a:t>Team Leaders: Little (ERDC) and Biedenharn (CPRA)</a:t>
            </a:r>
          </a:p>
          <a:p>
            <a:pPr eaLnBrk="1" hangingPunct="1"/>
            <a:r>
              <a:rPr lang="en-US" sz="2800" dirty="0" smtClean="0"/>
              <a:t>Team Participants: CPRA, MVN</a:t>
            </a:r>
          </a:p>
          <a:p>
            <a:pPr eaLnBrk="1" hangingPunct="1">
              <a:buNone/>
            </a:pPr>
            <a:endParaRPr lang="en-US" sz="2000" b="1" dirty="0" smtClean="0"/>
          </a:p>
          <a:p>
            <a:pPr lvl="1" eaLnBrk="1" hangingPunct="1"/>
            <a:r>
              <a:rPr lang="en-US" sz="2000" b="1" dirty="0" smtClean="0"/>
              <a:t>The overall objective is to utilize all available data to document historical trends in hydrology, sedimentation and channel geometry in the lower Mississippi River and to summarize the local changes observed at locations where repetitive datasets exist and at key reaches. The assessment will focus on but not be limited to the time period 1960 to the present.</a:t>
            </a:r>
            <a:endParaRPr lang="en-US" dirty="0"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4329" indent="-290126" eaLnBrk="0" hangingPunct="0">
              <a:defRPr sz="2400">
                <a:solidFill>
                  <a:schemeClr val="tx1"/>
                </a:solidFill>
                <a:latin typeface="Times New Roman" pitchFamily="18" charset="0"/>
              </a:defRPr>
            </a:lvl2pPr>
            <a:lvl3pPr marL="1160504" indent="-232101" eaLnBrk="0" hangingPunct="0">
              <a:defRPr sz="2400">
                <a:solidFill>
                  <a:schemeClr val="tx1"/>
                </a:solidFill>
                <a:latin typeface="Times New Roman" pitchFamily="18" charset="0"/>
              </a:defRPr>
            </a:lvl3pPr>
            <a:lvl4pPr marL="1624706" indent="-232101" eaLnBrk="0" hangingPunct="0">
              <a:defRPr sz="2400">
                <a:solidFill>
                  <a:schemeClr val="tx1"/>
                </a:solidFill>
                <a:latin typeface="Times New Roman" pitchFamily="18" charset="0"/>
              </a:defRPr>
            </a:lvl4pPr>
            <a:lvl5pPr marL="2088907" indent="-232101" eaLnBrk="0" hangingPunct="0">
              <a:defRPr sz="2400">
                <a:solidFill>
                  <a:schemeClr val="tx1"/>
                </a:solidFill>
                <a:latin typeface="Times New Roman" pitchFamily="18" charset="0"/>
              </a:defRPr>
            </a:lvl5pPr>
            <a:lvl6pPr marL="2553110" indent="-232101" eaLnBrk="0" fontAlgn="base" hangingPunct="0">
              <a:spcBef>
                <a:spcPct val="0"/>
              </a:spcBef>
              <a:spcAft>
                <a:spcPct val="0"/>
              </a:spcAft>
              <a:defRPr sz="2400">
                <a:solidFill>
                  <a:schemeClr val="tx1"/>
                </a:solidFill>
                <a:latin typeface="Times New Roman" pitchFamily="18" charset="0"/>
              </a:defRPr>
            </a:lvl6pPr>
            <a:lvl7pPr marL="3017310" indent="-232101" eaLnBrk="0" fontAlgn="base" hangingPunct="0">
              <a:spcBef>
                <a:spcPct val="0"/>
              </a:spcBef>
              <a:spcAft>
                <a:spcPct val="0"/>
              </a:spcAft>
              <a:defRPr sz="2400">
                <a:solidFill>
                  <a:schemeClr val="tx1"/>
                </a:solidFill>
                <a:latin typeface="Times New Roman" pitchFamily="18" charset="0"/>
              </a:defRPr>
            </a:lvl7pPr>
            <a:lvl8pPr marL="3481513" indent="-232101" eaLnBrk="0" fontAlgn="base" hangingPunct="0">
              <a:spcBef>
                <a:spcPct val="0"/>
              </a:spcBef>
              <a:spcAft>
                <a:spcPct val="0"/>
              </a:spcAft>
              <a:defRPr sz="2400">
                <a:solidFill>
                  <a:schemeClr val="tx1"/>
                </a:solidFill>
                <a:latin typeface="Times New Roman" pitchFamily="18" charset="0"/>
              </a:defRPr>
            </a:lvl8pPr>
            <a:lvl9pPr marL="3945713" indent="-232101" eaLnBrk="0" fontAlgn="base" hangingPunct="0">
              <a:spcBef>
                <a:spcPct val="0"/>
              </a:spcBef>
              <a:spcAft>
                <a:spcPct val="0"/>
              </a:spcAft>
              <a:defRPr sz="2400">
                <a:solidFill>
                  <a:schemeClr val="tx1"/>
                </a:solidFill>
                <a:latin typeface="Times New Roman" pitchFamily="18" charset="0"/>
              </a:defRPr>
            </a:lvl9pPr>
          </a:lstStyle>
          <a:p>
            <a:pPr eaLnBrk="1" hangingPunct="1"/>
            <a:fld id="{C34E6201-07ED-4964-8687-40D2FC634F7A}" type="slidenum">
              <a:rPr lang="en-US" sz="1200" smtClean="0"/>
              <a:pPr eaLnBrk="1" hangingPunct="1"/>
              <a:t>7</a:t>
            </a:fld>
            <a:endParaRPr lang="en-US" sz="1200" dirty="0" smtClean="0"/>
          </a:p>
        </p:txBody>
      </p:sp>
    </p:spTree>
    <p:extLst>
      <p:ext uri="{BB962C8B-B14F-4D97-AF65-F5344CB8AC3E}">
        <p14:creationId xmlns:p14="http://schemas.microsoft.com/office/powerpoint/2010/main" val="221349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6E9849D-A675-4E68-9006-546874850610}" type="slidenum">
              <a:rPr lang="en-US" smtClean="0"/>
              <a:pPr>
                <a:defRPr/>
              </a:pPr>
              <a:t>8</a:t>
            </a:fld>
            <a:endParaRPr lang="en-US"/>
          </a:p>
        </p:txBody>
      </p:sp>
    </p:spTree>
    <p:extLst>
      <p:ext uri="{BB962C8B-B14F-4D97-AF65-F5344CB8AC3E}">
        <p14:creationId xmlns:p14="http://schemas.microsoft.com/office/powerpoint/2010/main" val="308481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5357E19-D7BD-4207-B0DE-01D8B2A0A9D8}"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0D017DA-ABE1-459F-88EE-E397D3D21B08}"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F9BA48F-C3AF-4131-8DC3-1A57AAFB094C}"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3C4080E-E31F-490B-903B-B331DEC4CBC5}"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380" y="5381966"/>
            <a:ext cx="911953" cy="826837"/>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248400" cy="5821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152400"/>
            <a:ext cx="8610600" cy="5973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5357E19-D7BD-4207-B0DE-01D8B2A0A9D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3C4080E-E31F-490B-903B-B331DEC4CBC5}" type="slidenum">
              <a:rPr lang="en-US">
                <a:solidFill>
                  <a:srgbClr val="000000"/>
                </a:solidFill>
              </a:rPr>
              <a:pPr>
                <a:defRPr/>
              </a:pPr>
              <a:t>‹#›</a:t>
            </a:fld>
            <a:endParaRPr lang="en-US" dirty="0">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380" y="5381966"/>
            <a:ext cx="911953" cy="826837"/>
          </a:xfrm>
          <a:prstGeom prst="rect">
            <a:avLst/>
          </a:prstGeom>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54FA3E9-F137-4BBB-AE35-72F6E5090F7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ED631CF-4F5E-41F0-8EDE-FFA178F4F9B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59FE6C5-CC4E-47D8-B72C-4B7856DF061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CC6A6D5-7CA0-43BE-983D-1CAD02293683}"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54FA3E9-F137-4BBB-AE35-72F6E5090F77}"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5004C71-2FD6-4A05-B741-DBB6CD9FF174}"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AD54140-CAC6-4FAC-9F35-FA611BDD107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1B0223A-F5A5-443F-AEC3-3D14DCBE026F}"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0D017DA-ABE1-459F-88EE-E397D3D21B0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F9BA48F-C3AF-4131-8DC3-1A57AAFB094C}"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5357E19-D7BD-4207-B0DE-01D8B2A0A9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3C4080E-E31F-490B-903B-B331DEC4CBC5}" type="slidenum">
              <a:rPr lang="en-US">
                <a:solidFill>
                  <a:srgbClr val="000000"/>
                </a:solidFill>
              </a:rPr>
              <a:pPr>
                <a:defRPr/>
              </a:pPr>
              <a:t>‹#›</a:t>
            </a:fld>
            <a:endParaRPr lang="en-US">
              <a:solidFill>
                <a:srgbClr val="000000"/>
              </a:solidFill>
            </a:endParaRPr>
          </a:p>
        </p:txBody>
      </p:sp>
      <p:pic>
        <p:nvPicPr>
          <p:cNvPr id="6" name="Picture 5" descr="State of LA.png"/>
          <p:cNvPicPr>
            <a:picLocks noChangeAspect="1"/>
          </p:cNvPicPr>
          <p:nvPr userDrawn="1"/>
        </p:nvPicPr>
        <p:blipFill>
          <a:blip r:embed="rId2" cstate="print"/>
          <a:stretch>
            <a:fillRect/>
          </a:stretch>
        </p:blipFill>
        <p:spPr>
          <a:xfrm>
            <a:off x="228600" y="5410200"/>
            <a:ext cx="763693" cy="781050"/>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54FA3E9-F137-4BBB-AE35-72F6E5090F7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ED631CF-4F5E-41F0-8EDE-FFA178F4F9B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59FE6C5-CC4E-47D8-B72C-4B7856DF061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ED631CF-4F5E-41F0-8EDE-FFA178F4F9B8}"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CC6A6D5-7CA0-43BE-983D-1CAD0229368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5004C71-2FD6-4A05-B741-DBB6CD9FF1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AD54140-CAC6-4FAC-9F35-FA611BDD10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1B0223A-F5A5-443F-AEC3-3D14DCBE026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0D017DA-ABE1-459F-88EE-E397D3D21B0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F9BA48F-C3AF-4131-8DC3-1A57AAFB094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5357E19-D7BD-4207-B0DE-01D8B2A0A9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3C4080E-E31F-490B-903B-B331DEC4CBC5}" type="slidenum">
              <a:rPr lang="en-US">
                <a:solidFill>
                  <a:srgbClr val="000000"/>
                </a:solidFill>
              </a:rPr>
              <a:pPr>
                <a:defRPr/>
              </a:pPr>
              <a:t>‹#›</a:t>
            </a:fld>
            <a:endParaRPr lang="en-US">
              <a:solidFill>
                <a:srgbClr val="000000"/>
              </a:solidFill>
            </a:endParaRPr>
          </a:p>
        </p:txBody>
      </p:sp>
      <p:pic>
        <p:nvPicPr>
          <p:cNvPr id="6" name="Picture 5" descr="State of LA.png"/>
          <p:cNvPicPr>
            <a:picLocks noChangeAspect="1"/>
          </p:cNvPicPr>
          <p:nvPr userDrawn="1"/>
        </p:nvPicPr>
        <p:blipFill>
          <a:blip r:embed="rId2" cstate="print"/>
          <a:stretch>
            <a:fillRect/>
          </a:stretch>
        </p:blipFill>
        <p:spPr>
          <a:xfrm>
            <a:off x="228600" y="5410200"/>
            <a:ext cx="763693" cy="781050"/>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54FA3E9-F137-4BBB-AE35-72F6E5090F7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ED631CF-4F5E-41F0-8EDE-FFA178F4F9B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59FE6C5-CC4E-47D8-B72C-4B7856DF061D}"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59FE6C5-CC4E-47D8-B72C-4B7856DF061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CC6A6D5-7CA0-43BE-983D-1CAD0229368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5004C71-2FD6-4A05-B741-DBB6CD9FF1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AD54140-CAC6-4FAC-9F35-FA611BDD10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1B0223A-F5A5-443F-AEC3-3D14DCBE026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0D017DA-ABE1-459F-88EE-E397D3D21B0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F9BA48F-C3AF-4131-8DC3-1A57AAFB094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CC6A6D5-7CA0-43BE-983D-1CAD02293683}"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5004C71-2FD6-4A05-B741-DBB6CD9FF174}"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AD54140-CAC6-4FAC-9F35-FA611BDD1079}"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1B0223A-F5A5-443F-AEC3-3D14DCBE026F}"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tiff"/><Relationship Id="rId2" Type="http://schemas.openxmlformats.org/officeDocument/2006/relationships/slideLayout" Target="../slideLayouts/slideLayout13.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tif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ppt_camo_bkgrnd-02"/>
          <p:cNvPicPr>
            <a:picLocks noChangeAspect="1" noChangeArrowheads="1"/>
          </p:cNvPicPr>
          <p:nvPr userDrawn="1"/>
        </p:nvPicPr>
        <p:blipFill>
          <a:blip r:embed="rId13" cstate="print"/>
          <a:srcRect/>
          <a:stretch>
            <a:fillRect/>
          </a:stretch>
        </p:blipFill>
        <p:spPr bwMode="auto">
          <a:xfrm>
            <a:off x="0" y="0"/>
            <a:ext cx="9144000" cy="6861175"/>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3BCA0F3D-C404-44A5-B0FD-5A1AB4C2F5FF}" type="slidenum">
              <a:rPr lang="en-US"/>
              <a:pPr>
                <a:defRPr/>
              </a:pPr>
              <a:t>‹#›</a:t>
            </a:fld>
            <a:endParaRPr lang="en-US" dirty="0"/>
          </a:p>
        </p:txBody>
      </p:sp>
      <p:pic>
        <p:nvPicPr>
          <p:cNvPr id="2054" name="Picture 8" descr="USACE_logo"/>
          <p:cNvPicPr>
            <a:picLocks noChangeAspect="1" noChangeArrowheads="1"/>
          </p:cNvPicPr>
          <p:nvPr userDrawn="1"/>
        </p:nvPicPr>
        <p:blipFill>
          <a:blip r:embed="rId14" cstate="print"/>
          <a:srcRect/>
          <a:stretch>
            <a:fillRect/>
          </a:stretch>
        </p:blipFill>
        <p:spPr bwMode="auto">
          <a:xfrm>
            <a:off x="8004175" y="56388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3404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t>BUILDING STRONG</a:t>
            </a:r>
            <a:r>
              <a:rPr lang="en-US" sz="1400" b="1" baseline="-25000" dirty="0"/>
              <a:t>®</a:t>
            </a:r>
          </a:p>
        </p:txBody>
      </p:sp>
      <p:sp>
        <p:nvSpPr>
          <p:cNvPr id="3082" name="Line 10"/>
          <p:cNvSpPr>
            <a:spLocks noChangeShapeType="1"/>
          </p:cNvSpPr>
          <p:nvPr userDrawn="1"/>
        </p:nvSpPr>
        <p:spPr bwMode="auto">
          <a:xfrm flipH="1">
            <a:off x="457200" y="6248400"/>
            <a:ext cx="8229600" cy="0"/>
          </a:xfrm>
          <a:prstGeom prst="line">
            <a:avLst/>
          </a:prstGeom>
          <a:noFill/>
          <a:ln w="9525">
            <a:solidFill>
              <a:schemeClr val="tx1"/>
            </a:solidFill>
            <a:round/>
            <a:headEnd/>
            <a:tailEnd/>
          </a:ln>
          <a:effectLst/>
        </p:spPr>
        <p:txBody>
          <a:bodyPr/>
          <a:lstStyle/>
          <a:p>
            <a:pPr>
              <a:defRPr/>
            </a:pPr>
            <a:endParaRPr lang="en-US" dirty="0"/>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5380" y="5381966"/>
            <a:ext cx="911953" cy="8268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Template PP cover.jpg"/>
          <p:cNvPicPr>
            <a:picLocks noChangeAspect="1"/>
          </p:cNvPicPr>
          <p:nvPr/>
        </p:nvPicPr>
        <p:blipFill>
          <a:blip r:embed="rId14" cstate="print">
            <a:clrChange>
              <a:clrFrom>
                <a:srgbClr val="000000"/>
              </a:clrFrom>
              <a:clrTo>
                <a:srgbClr val="000000">
                  <a:alpha val="0"/>
                </a:srgbClr>
              </a:clrTo>
            </a:clrChange>
          </a:blip>
          <a:srcRect b="952"/>
          <a:stretch>
            <a:fillRect/>
          </a:stretch>
        </p:blipFill>
        <p:spPr bwMode="auto">
          <a:xfrm>
            <a:off x="0" y="0"/>
            <a:ext cx="9109075" cy="6858000"/>
          </a:xfrm>
          <a:prstGeom prst="rect">
            <a:avLst/>
          </a:prstGeom>
          <a:noFill/>
          <a:ln w="9525">
            <a:noFill/>
            <a:miter lim="800000"/>
            <a:headEnd/>
            <a:tailEnd/>
          </a:ln>
        </p:spPr>
      </p:pic>
      <p:pic>
        <p:nvPicPr>
          <p:cNvPr id="1027" name="Picture 8" descr="USACE_logo"/>
          <p:cNvPicPr>
            <a:picLocks noChangeAspect="1" noChangeArrowheads="1"/>
          </p:cNvPicPr>
          <p:nvPr/>
        </p:nvPicPr>
        <p:blipFill>
          <a:blip r:embed="rId15" cstate="print"/>
          <a:srcRect/>
          <a:stretch>
            <a:fillRect/>
          </a:stretch>
        </p:blipFill>
        <p:spPr bwMode="auto">
          <a:xfrm>
            <a:off x="244475" y="5141913"/>
            <a:ext cx="1371600" cy="938212"/>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3048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52400" y="6156325"/>
            <a:ext cx="3597275" cy="549275"/>
          </a:xfrm>
          <a:prstGeom prst="rect">
            <a:avLst/>
          </a:prstGeom>
          <a:noFill/>
          <a:ln w="9525">
            <a:noFill/>
            <a:miter lim="800000"/>
            <a:headEnd/>
            <a:tailEnd/>
          </a:ln>
          <a:effectLst/>
        </p:spPr>
        <p:txBody>
          <a:bodyPr>
            <a:spAutoFit/>
          </a:bodyPr>
          <a:lstStyle/>
          <a:p>
            <a:pPr>
              <a:defRPr/>
            </a:pPr>
            <a:r>
              <a:rPr lang="en-US" sz="1200" b="1" dirty="0">
                <a:solidFill>
                  <a:srgbClr val="000000"/>
                </a:solidFill>
              </a:rPr>
              <a:t>US Army Corps of Engineers</a:t>
            </a:r>
          </a:p>
          <a:p>
            <a:pPr>
              <a:defRPr/>
            </a:pPr>
            <a:r>
              <a:rPr lang="en-US" b="1" dirty="0">
                <a:solidFill>
                  <a:srgbClr val="000000"/>
                </a:solidFill>
              </a:rPr>
              <a:t>BUILDING STRONG</a:t>
            </a:r>
            <a:r>
              <a:rPr lang="en-US" sz="1400" b="1" baseline="-25000" dirty="0">
                <a:solidFill>
                  <a:srgbClr val="000000"/>
                </a:solidFill>
              </a:rPr>
              <a:t>®</a:t>
            </a:r>
          </a:p>
        </p:txBody>
      </p:sp>
      <p:pic>
        <p:nvPicPr>
          <p:cNvPr id="1030" name="Picture 30" descr="Picture1.jpg"/>
          <p:cNvPicPr>
            <a:picLocks noChangeAspect="1"/>
          </p:cNvPicPr>
          <p:nvPr/>
        </p:nvPicPr>
        <p:blipFill>
          <a:blip r:embed="rId16" cstate="print">
            <a:clrChange>
              <a:clrFrom>
                <a:srgbClr val="FFFFFF"/>
              </a:clrFrom>
              <a:clrTo>
                <a:srgbClr val="FFFFFF">
                  <a:alpha val="0"/>
                </a:srgbClr>
              </a:clrTo>
            </a:clrChange>
          </a:blip>
          <a:srcRect r="1758" b="348"/>
          <a:stretch>
            <a:fillRect/>
          </a:stretch>
        </p:blipFill>
        <p:spPr bwMode="auto">
          <a:xfrm>
            <a:off x="2951163" y="623888"/>
            <a:ext cx="6192837" cy="6234112"/>
          </a:xfrm>
          <a:prstGeom prst="rect">
            <a:avLst/>
          </a:prstGeom>
          <a:noFill/>
          <a:ln w="9525">
            <a:noFill/>
            <a:miter lim="800000"/>
            <a:headEnd/>
            <a:tailEnd/>
          </a:ln>
        </p:spPr>
      </p:pic>
      <p:sp>
        <p:nvSpPr>
          <p:cNvPr id="30" name="Arc 29"/>
          <p:cNvSpPr/>
          <p:nvPr/>
        </p:nvSpPr>
        <p:spPr>
          <a:xfrm rot="158431" flipH="1">
            <a:off x="2968625" y="647700"/>
            <a:ext cx="11891963" cy="13460413"/>
          </a:xfrm>
          <a:prstGeom prst="arc">
            <a:avLst>
              <a:gd name="adj1" fmla="val 16282298"/>
              <a:gd name="adj2" fmla="val 21474658"/>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endParaRPr>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77424" y="3771533"/>
            <a:ext cx="1364557" cy="1237198"/>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ppt_camo_bkgrnd-02"/>
          <p:cNvPicPr>
            <a:picLocks noChangeAspect="1" noChangeArrowheads="1"/>
          </p:cNvPicPr>
          <p:nvPr userDrawn="1"/>
        </p:nvPicPr>
        <p:blipFill>
          <a:blip r:embed="rId13" cstate="print"/>
          <a:srcRect/>
          <a:stretch>
            <a:fillRect/>
          </a:stretch>
        </p:blipFill>
        <p:spPr bwMode="auto">
          <a:xfrm>
            <a:off x="0" y="0"/>
            <a:ext cx="9144000" cy="6861175"/>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3BCA0F3D-C404-44A5-B0FD-5A1AB4C2F5FF}" type="slidenum">
              <a:rPr lang="en-US">
                <a:solidFill>
                  <a:srgbClr val="000000"/>
                </a:solidFill>
              </a:rPr>
              <a:pPr>
                <a:defRPr/>
              </a:pPr>
              <a:t>‹#›</a:t>
            </a:fld>
            <a:endParaRPr lang="en-US" dirty="0">
              <a:solidFill>
                <a:srgbClr val="000000"/>
              </a:solidFill>
            </a:endParaRPr>
          </a:p>
        </p:txBody>
      </p:sp>
      <p:pic>
        <p:nvPicPr>
          <p:cNvPr id="2054" name="Picture 8" descr="USACE_logo"/>
          <p:cNvPicPr>
            <a:picLocks noChangeAspect="1" noChangeArrowheads="1"/>
          </p:cNvPicPr>
          <p:nvPr userDrawn="1"/>
        </p:nvPicPr>
        <p:blipFill>
          <a:blip r:embed="rId14" cstate="print"/>
          <a:srcRect/>
          <a:stretch>
            <a:fillRect/>
          </a:stretch>
        </p:blipFill>
        <p:spPr bwMode="auto">
          <a:xfrm>
            <a:off x="8004175" y="56388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3404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solidFill>
                  <a:srgbClr val="000000"/>
                </a:solidFill>
              </a:rPr>
              <a:t>BUILDING STRONG</a:t>
            </a:r>
            <a:r>
              <a:rPr lang="en-US" sz="1400" b="1" baseline="-25000" dirty="0">
                <a:solidFill>
                  <a:srgbClr val="000000"/>
                </a:solidFill>
              </a:rPr>
              <a:t>®</a:t>
            </a:r>
          </a:p>
        </p:txBody>
      </p:sp>
      <p:sp>
        <p:nvSpPr>
          <p:cNvPr id="3082" name="Line 10"/>
          <p:cNvSpPr>
            <a:spLocks noChangeShapeType="1"/>
          </p:cNvSpPr>
          <p:nvPr userDrawn="1"/>
        </p:nvSpPr>
        <p:spPr bwMode="auto">
          <a:xfrm flipH="1">
            <a:off x="457200" y="6248400"/>
            <a:ext cx="8229600" cy="0"/>
          </a:xfrm>
          <a:prstGeom prst="line">
            <a:avLst/>
          </a:prstGeom>
          <a:noFill/>
          <a:ln w="9525">
            <a:solidFill>
              <a:schemeClr val="tx1"/>
            </a:solidFill>
            <a:round/>
            <a:headEnd/>
            <a:tailEnd/>
          </a:ln>
          <a:effectLst/>
        </p:spPr>
        <p:txBody>
          <a:bodyPr/>
          <a:lstStyle/>
          <a:p>
            <a:pPr>
              <a:defRPr/>
            </a:pPr>
            <a:endParaRPr lang="en-US" dirty="0">
              <a:solidFill>
                <a:srgbClr val="000000"/>
              </a:solidFill>
            </a:endParaRPr>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5380" y="5381966"/>
            <a:ext cx="911953" cy="826837"/>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ppt_camo_bkgrnd-02"/>
          <p:cNvPicPr>
            <a:picLocks noChangeAspect="1" noChangeArrowheads="1"/>
          </p:cNvPicPr>
          <p:nvPr userDrawn="1"/>
        </p:nvPicPr>
        <p:blipFill>
          <a:blip r:embed="rId13" cstate="print"/>
          <a:srcRect/>
          <a:stretch>
            <a:fillRect/>
          </a:stretch>
        </p:blipFill>
        <p:spPr bwMode="auto">
          <a:xfrm>
            <a:off x="0" y="0"/>
            <a:ext cx="9144000" cy="6861175"/>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3BCA0F3D-C404-44A5-B0FD-5A1AB4C2F5FF}" type="slidenum">
              <a:rPr lang="en-US">
                <a:solidFill>
                  <a:srgbClr val="000000"/>
                </a:solidFill>
              </a:rPr>
              <a:pPr>
                <a:defRPr/>
              </a:pPr>
              <a:t>‹#›</a:t>
            </a:fld>
            <a:endParaRPr lang="en-US">
              <a:solidFill>
                <a:srgbClr val="000000"/>
              </a:solidFill>
            </a:endParaRPr>
          </a:p>
        </p:txBody>
      </p:sp>
      <p:pic>
        <p:nvPicPr>
          <p:cNvPr id="2054" name="Picture 8" descr="USACE_logo"/>
          <p:cNvPicPr>
            <a:picLocks noChangeAspect="1" noChangeArrowheads="1"/>
          </p:cNvPicPr>
          <p:nvPr userDrawn="1"/>
        </p:nvPicPr>
        <p:blipFill>
          <a:blip r:embed="rId14" cstate="print"/>
          <a:srcRect/>
          <a:stretch>
            <a:fillRect/>
          </a:stretch>
        </p:blipFill>
        <p:spPr bwMode="auto">
          <a:xfrm>
            <a:off x="8004175" y="56388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340475"/>
            <a:ext cx="2606675" cy="212725"/>
          </a:xfrm>
          <a:prstGeom prst="rect">
            <a:avLst/>
          </a:prstGeom>
          <a:noFill/>
          <a:ln w="9525">
            <a:noFill/>
            <a:miter lim="800000"/>
            <a:headEnd/>
            <a:tailEnd/>
          </a:ln>
          <a:effectLst/>
        </p:spPr>
        <p:txBody>
          <a:bodyPr lIns="0" tIns="0" rIns="0" bIns="0">
            <a:spAutoFit/>
          </a:bodyPr>
          <a:lstStyle/>
          <a:p>
            <a:pPr algn="r">
              <a:defRPr/>
            </a:pPr>
            <a:r>
              <a:rPr lang="en-US" sz="1400" b="1">
                <a:solidFill>
                  <a:srgbClr val="000000"/>
                </a:solidFill>
              </a:rPr>
              <a:t>BUILDING STRONG</a:t>
            </a:r>
            <a:r>
              <a:rPr lang="en-US" sz="1400" b="1" baseline="-25000">
                <a:solidFill>
                  <a:srgbClr val="000000"/>
                </a:solidFill>
              </a:rPr>
              <a:t>®</a:t>
            </a:r>
          </a:p>
        </p:txBody>
      </p:sp>
      <p:sp>
        <p:nvSpPr>
          <p:cNvPr id="3082" name="Line 10"/>
          <p:cNvSpPr>
            <a:spLocks noChangeShapeType="1"/>
          </p:cNvSpPr>
          <p:nvPr userDrawn="1"/>
        </p:nvSpPr>
        <p:spPr bwMode="auto">
          <a:xfrm flipH="1">
            <a:off x="457200" y="6248400"/>
            <a:ext cx="8229600" cy="0"/>
          </a:xfrm>
          <a:prstGeom prst="line">
            <a:avLst/>
          </a:prstGeom>
          <a:noFill/>
          <a:ln w="9525">
            <a:solidFill>
              <a:schemeClr val="tx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ppt_camo_bkgrnd-02"/>
          <p:cNvPicPr>
            <a:picLocks noChangeAspect="1" noChangeArrowheads="1"/>
          </p:cNvPicPr>
          <p:nvPr userDrawn="1"/>
        </p:nvPicPr>
        <p:blipFill>
          <a:blip r:embed="rId13" cstate="print"/>
          <a:srcRect/>
          <a:stretch>
            <a:fillRect/>
          </a:stretch>
        </p:blipFill>
        <p:spPr bwMode="auto">
          <a:xfrm>
            <a:off x="0" y="0"/>
            <a:ext cx="9144000" cy="6861175"/>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3BCA0F3D-C404-44A5-B0FD-5A1AB4C2F5FF}" type="slidenum">
              <a:rPr lang="en-US">
                <a:solidFill>
                  <a:srgbClr val="000000"/>
                </a:solidFill>
              </a:rPr>
              <a:pPr>
                <a:defRPr/>
              </a:pPr>
              <a:t>‹#›</a:t>
            </a:fld>
            <a:endParaRPr lang="en-US">
              <a:solidFill>
                <a:srgbClr val="000000"/>
              </a:solidFill>
            </a:endParaRPr>
          </a:p>
        </p:txBody>
      </p:sp>
      <p:pic>
        <p:nvPicPr>
          <p:cNvPr id="2054" name="Picture 8" descr="USACE_logo"/>
          <p:cNvPicPr>
            <a:picLocks noChangeAspect="1" noChangeArrowheads="1"/>
          </p:cNvPicPr>
          <p:nvPr userDrawn="1"/>
        </p:nvPicPr>
        <p:blipFill>
          <a:blip r:embed="rId14" cstate="print"/>
          <a:srcRect/>
          <a:stretch>
            <a:fillRect/>
          </a:stretch>
        </p:blipFill>
        <p:spPr bwMode="auto">
          <a:xfrm>
            <a:off x="8004175" y="56388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340475"/>
            <a:ext cx="2606675" cy="212725"/>
          </a:xfrm>
          <a:prstGeom prst="rect">
            <a:avLst/>
          </a:prstGeom>
          <a:noFill/>
          <a:ln w="9525">
            <a:noFill/>
            <a:miter lim="800000"/>
            <a:headEnd/>
            <a:tailEnd/>
          </a:ln>
          <a:effectLst/>
        </p:spPr>
        <p:txBody>
          <a:bodyPr lIns="0" tIns="0" rIns="0" bIns="0">
            <a:spAutoFit/>
          </a:bodyPr>
          <a:lstStyle/>
          <a:p>
            <a:pPr algn="r">
              <a:defRPr/>
            </a:pPr>
            <a:r>
              <a:rPr lang="en-US" sz="1400" b="1">
                <a:solidFill>
                  <a:srgbClr val="000000"/>
                </a:solidFill>
              </a:rPr>
              <a:t>BUILDING STRONG</a:t>
            </a:r>
            <a:r>
              <a:rPr lang="en-US" sz="1400" b="1" baseline="-25000">
                <a:solidFill>
                  <a:srgbClr val="000000"/>
                </a:solidFill>
              </a:rPr>
              <a:t>®</a:t>
            </a:r>
          </a:p>
        </p:txBody>
      </p:sp>
      <p:sp>
        <p:nvSpPr>
          <p:cNvPr id="3082" name="Line 10"/>
          <p:cNvSpPr>
            <a:spLocks noChangeShapeType="1"/>
          </p:cNvSpPr>
          <p:nvPr userDrawn="1"/>
        </p:nvSpPr>
        <p:spPr bwMode="auto">
          <a:xfrm flipH="1">
            <a:off x="457200" y="6248400"/>
            <a:ext cx="8229600" cy="0"/>
          </a:xfrm>
          <a:prstGeom prst="line">
            <a:avLst/>
          </a:prstGeom>
          <a:noFill/>
          <a:ln w="9525">
            <a:solidFill>
              <a:schemeClr val="tx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0" y="154379"/>
            <a:ext cx="5841242" cy="2123658"/>
          </a:xfrm>
          <a:prstGeom prst="rect">
            <a:avLst/>
          </a:prstGeom>
          <a:noFill/>
          <a:ln w="9525">
            <a:noFill/>
            <a:miter lim="800000"/>
            <a:headEnd/>
            <a:tailEnd/>
          </a:ln>
          <a:effectLst/>
        </p:spPr>
        <p:txBody>
          <a:bodyPr wrap="square">
            <a:spAutoFit/>
          </a:bodyPr>
          <a:lstStyle/>
          <a:p>
            <a:pPr algn="ctr">
              <a:defRPr/>
            </a:pPr>
            <a:r>
              <a:rPr lang="en-US" sz="2400" b="1" i="1" dirty="0" smtClean="0">
                <a:solidFill>
                  <a:srgbClr val="000000"/>
                </a:solidFill>
                <a:effectLst>
                  <a:outerShdw blurRad="38100" dist="38100" dir="2700000" algn="tl">
                    <a:srgbClr val="C0C0C0"/>
                  </a:outerShdw>
                </a:effectLst>
              </a:rPr>
              <a:t>Louisiana Coastal Area </a:t>
            </a:r>
          </a:p>
          <a:p>
            <a:pPr algn="ctr">
              <a:defRPr/>
            </a:pPr>
            <a:r>
              <a:rPr lang="en-US" sz="3600" b="1" i="1" dirty="0" smtClean="0">
                <a:solidFill>
                  <a:srgbClr val="000000"/>
                </a:solidFill>
                <a:effectLst>
                  <a:outerShdw blurRad="38100" dist="38100" dir="2700000" algn="tl">
                    <a:srgbClr val="C0C0C0"/>
                  </a:outerShdw>
                </a:effectLst>
              </a:rPr>
              <a:t>Mississippi River Hydrodynamic and Delta Management Study </a:t>
            </a:r>
            <a:endParaRPr lang="en-US" sz="3600" b="1" i="1" dirty="0">
              <a:solidFill>
                <a:srgbClr val="000000"/>
              </a:solidFill>
              <a:effectLst>
                <a:outerShdw blurRad="38100" dist="38100" dir="2700000" algn="tl">
                  <a:srgbClr val="C0C0C0"/>
                </a:outerShdw>
              </a:effectLst>
            </a:endParaRPr>
          </a:p>
        </p:txBody>
      </p:sp>
      <p:sp>
        <p:nvSpPr>
          <p:cNvPr id="3075" name="Text Box 3"/>
          <p:cNvSpPr txBox="1">
            <a:spLocks noChangeArrowheads="1"/>
          </p:cNvSpPr>
          <p:nvPr/>
        </p:nvSpPr>
        <p:spPr bwMode="auto">
          <a:xfrm>
            <a:off x="2173288" y="2952750"/>
            <a:ext cx="184150" cy="366713"/>
          </a:xfrm>
          <a:prstGeom prst="rect">
            <a:avLst/>
          </a:prstGeom>
          <a:noFill/>
          <a:ln w="9525">
            <a:noFill/>
            <a:miter lim="800000"/>
            <a:headEnd/>
            <a:tailEnd/>
          </a:ln>
        </p:spPr>
        <p:txBody>
          <a:bodyPr wrap="none">
            <a:spAutoFit/>
          </a:bodyPr>
          <a:lstStyle/>
          <a:p>
            <a:endParaRPr lang="en-US" dirty="0">
              <a:solidFill>
                <a:srgbClr val="000000"/>
              </a:solidFill>
            </a:endParaRPr>
          </a:p>
        </p:txBody>
      </p:sp>
      <p:sp>
        <p:nvSpPr>
          <p:cNvPr id="6" name="Text Box 4"/>
          <p:cNvSpPr txBox="1">
            <a:spLocks noChangeArrowheads="1"/>
          </p:cNvSpPr>
          <p:nvPr/>
        </p:nvSpPr>
        <p:spPr bwMode="auto">
          <a:xfrm>
            <a:off x="0" y="3200400"/>
            <a:ext cx="5105400" cy="830997"/>
          </a:xfrm>
          <a:prstGeom prst="rect">
            <a:avLst/>
          </a:prstGeom>
          <a:noFill/>
          <a:ln w="9525">
            <a:noFill/>
            <a:miter lim="800000"/>
            <a:headEnd/>
            <a:tailEnd/>
          </a:ln>
          <a:effectLst/>
        </p:spPr>
        <p:txBody>
          <a:bodyPr>
            <a:spAutoFit/>
          </a:bodyPr>
          <a:lstStyle/>
          <a:p>
            <a:pPr algn="ctr">
              <a:defRPr/>
            </a:pPr>
            <a:endParaRPr lang="en-US" sz="2400" b="1" i="1" dirty="0">
              <a:solidFill>
                <a:srgbClr val="000000"/>
              </a:solidFill>
              <a:ea typeface="ＭＳ Ｐゴシック" pitchFamily="1" charset="-128"/>
              <a:cs typeface="Arial" charset="0"/>
            </a:endParaRPr>
          </a:p>
          <a:p>
            <a:pPr algn="ctr">
              <a:defRPr/>
            </a:pPr>
            <a:endParaRPr lang="en-US" sz="2400" b="1" i="1" dirty="0">
              <a:solidFill>
                <a:srgbClr val="000000"/>
              </a:solidFill>
              <a:ea typeface="ＭＳ Ｐゴシック" pitchFamily="1" charset="-128"/>
              <a:cs typeface="Arial" charset="0"/>
            </a:endParaRPr>
          </a:p>
        </p:txBody>
      </p:sp>
      <p:sp>
        <p:nvSpPr>
          <p:cNvPr id="5" name="Text Box 2"/>
          <p:cNvSpPr txBox="1">
            <a:spLocks noChangeArrowheads="1"/>
          </p:cNvSpPr>
          <p:nvPr/>
        </p:nvSpPr>
        <p:spPr bwMode="auto">
          <a:xfrm>
            <a:off x="0" y="2549118"/>
            <a:ext cx="4286992" cy="338554"/>
          </a:xfrm>
          <a:prstGeom prst="rect">
            <a:avLst/>
          </a:prstGeom>
          <a:noFill/>
          <a:ln w="9525">
            <a:noFill/>
            <a:miter lim="800000"/>
            <a:headEnd/>
            <a:tailEnd/>
          </a:ln>
          <a:effectLst/>
        </p:spPr>
        <p:txBody>
          <a:bodyPr wrap="square">
            <a:spAutoFit/>
          </a:bodyPr>
          <a:lstStyle/>
          <a:p>
            <a:pPr algn="ctr"/>
            <a:endParaRPr lang="en-US" sz="1600" dirty="0">
              <a:solidFill>
                <a:srgbClr val="000000"/>
              </a:solidFill>
            </a:endParaRPr>
          </a:p>
        </p:txBody>
      </p:sp>
      <p:sp>
        <p:nvSpPr>
          <p:cNvPr id="7" name="TextBox 6"/>
          <p:cNvSpPr txBox="1"/>
          <p:nvPr/>
        </p:nvSpPr>
        <p:spPr>
          <a:xfrm>
            <a:off x="321469" y="2714625"/>
            <a:ext cx="1244764" cy="369332"/>
          </a:xfrm>
          <a:prstGeom prst="rect">
            <a:avLst/>
          </a:prstGeom>
          <a:noFill/>
        </p:spPr>
        <p:txBody>
          <a:bodyPr wrap="none" rtlCol="0">
            <a:spAutoFit/>
          </a:bodyPr>
          <a:lstStyle/>
          <a:p>
            <a:r>
              <a:rPr lang="en-US" dirty="0" smtClean="0">
                <a:solidFill>
                  <a:srgbClr val="000000"/>
                </a:solidFill>
              </a:rPr>
              <a:t>May, 2014</a:t>
            </a:r>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87808"/>
          </a:xfrm>
        </p:spPr>
        <p:txBody>
          <a:bodyPr/>
          <a:lstStyle/>
          <a:p>
            <a:r>
              <a:rPr lang="en-US" sz="3600" b="1" dirty="0" smtClean="0">
                <a:effectLst>
                  <a:outerShdw blurRad="38100" dist="38100" dir="2700000" algn="tl">
                    <a:srgbClr val="000000">
                      <a:alpha val="43137"/>
                    </a:srgbClr>
                  </a:outerShdw>
                </a:effectLst>
              </a:rPr>
              <a:t>Task 4:Data Management</a:t>
            </a:r>
            <a:endParaRPr lang="en-US" sz="36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0"/>
          </p:nvPr>
        </p:nvSpPr>
        <p:spPr/>
        <p:txBody>
          <a:bodyPr/>
          <a:lstStyle/>
          <a:p>
            <a:pPr>
              <a:defRPr/>
            </a:pPr>
            <a:fld id="{D5004C71-2FD6-4A05-B741-DBB6CD9FF174}" type="slidenum">
              <a:rPr lang="en-US" smtClean="0"/>
              <a:pPr>
                <a:defRPr/>
              </a:pPr>
              <a:t>10</a:t>
            </a:fld>
            <a:endParaRPr lang="en-US"/>
          </a:p>
        </p:txBody>
      </p:sp>
      <p:pic>
        <p:nvPicPr>
          <p:cNvPr id="1026" name="Picture 2" descr="C:\Users\U4EEWBAK\AppData\Local\Microsoft\Windows\Temporary Internet Files\Content.Outlook\Q6EG63K4\GoogleEarth_Image (2).jpg"/>
          <p:cNvPicPr>
            <a:picLocks noChangeAspect="1" noChangeArrowheads="1"/>
          </p:cNvPicPr>
          <p:nvPr/>
        </p:nvPicPr>
        <p:blipFill>
          <a:blip r:embed="rId2" cstate="print"/>
          <a:srcRect/>
          <a:stretch>
            <a:fillRect/>
          </a:stretch>
        </p:blipFill>
        <p:spPr bwMode="auto">
          <a:xfrm>
            <a:off x="977698" y="1147265"/>
            <a:ext cx="6990649" cy="4983569"/>
          </a:xfrm>
          <a:prstGeom prst="rect">
            <a:avLst/>
          </a:prstGeom>
          <a:noFill/>
        </p:spPr>
      </p:pic>
      <p:pic>
        <p:nvPicPr>
          <p:cNvPr id="5" name="Picture 4" descr="State of LA.png"/>
          <p:cNvPicPr>
            <a:picLocks noChangeAspect="1"/>
          </p:cNvPicPr>
          <p:nvPr/>
        </p:nvPicPr>
        <p:blipFill>
          <a:blip r:embed="rId3" cstate="print"/>
          <a:stretch>
            <a:fillRect/>
          </a:stretch>
        </p:blipFill>
        <p:spPr>
          <a:xfrm>
            <a:off x="228600" y="5410200"/>
            <a:ext cx="763693" cy="78105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357" y="208028"/>
            <a:ext cx="8229600" cy="1630398"/>
          </a:xfrm>
        </p:spPr>
        <p:txBody>
          <a:bodyPr/>
          <a:lstStyle/>
          <a:p>
            <a:r>
              <a:rPr lang="en-US" sz="4000" b="1" dirty="0" smtClean="0">
                <a:effectLst>
                  <a:outerShdw blurRad="38100" dist="38100" dir="2700000" algn="tl">
                    <a:srgbClr val="000000">
                      <a:alpha val="43137"/>
                    </a:srgbClr>
                  </a:outerShdw>
                </a:effectLst>
              </a:rPr>
              <a:t>Tasks 5 and 6: One- and Multi- Dimensional Modeling</a:t>
            </a:r>
            <a:endParaRPr lang="en-US" sz="40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969621" y="1674796"/>
            <a:ext cx="7840413" cy="3590302"/>
          </a:xfrm>
        </p:spPr>
        <p:txBody>
          <a:bodyPr/>
          <a:lstStyle/>
          <a:p>
            <a:r>
              <a:rPr lang="en-US" sz="2800" dirty="0" smtClean="0"/>
              <a:t>Objectives:</a:t>
            </a:r>
          </a:p>
          <a:p>
            <a:pPr lvl="1"/>
            <a:r>
              <a:rPr lang="en-US" sz="2400" dirty="0" smtClean="0"/>
              <a:t>Develop tools for the Lower Mississippi River to:</a:t>
            </a:r>
          </a:p>
          <a:p>
            <a:pPr lvl="2"/>
            <a:r>
              <a:rPr lang="en-US" sz="2000" dirty="0" smtClean="0"/>
              <a:t>Understand the existing conditions</a:t>
            </a:r>
          </a:p>
          <a:p>
            <a:pPr lvl="2"/>
            <a:r>
              <a:rPr lang="en-US" sz="2000" dirty="0" smtClean="0"/>
              <a:t>Evaluate FWOA</a:t>
            </a:r>
          </a:p>
          <a:p>
            <a:pPr lvl="2">
              <a:spcBef>
                <a:spcPts val="600"/>
              </a:spcBef>
            </a:pPr>
            <a:r>
              <a:rPr lang="en-US" sz="2000" dirty="0" smtClean="0"/>
              <a:t>Assess the cumulative impacts of implementing restoration projects on authorized activities such as navigation and dredging</a:t>
            </a:r>
          </a:p>
          <a:p>
            <a:pPr>
              <a:spcBef>
                <a:spcPts val="400"/>
              </a:spcBef>
            </a:pPr>
            <a:r>
              <a:rPr lang="en-US" sz="2800" dirty="0" smtClean="0"/>
              <a:t>Challenges</a:t>
            </a:r>
            <a:r>
              <a:rPr lang="en-US" dirty="0" smtClean="0"/>
              <a:t>:</a:t>
            </a:r>
          </a:p>
          <a:p>
            <a:pPr lvl="1"/>
            <a:r>
              <a:rPr lang="en-US" sz="2000" dirty="0" smtClean="0"/>
              <a:t>Wide range of temporal and spatial scales of relevant physical processes</a:t>
            </a:r>
          </a:p>
          <a:p>
            <a:pPr lvl="1"/>
            <a:r>
              <a:rPr lang="en-US" sz="2000" dirty="0" smtClean="0"/>
              <a:t>Complex water-sediment dynamics in the LMR</a:t>
            </a:r>
          </a:p>
          <a:p>
            <a:pPr lvl="1"/>
            <a:r>
              <a:rPr lang="en-US" sz="2000" dirty="0" smtClean="0"/>
              <a:t>Complex coordination required among multi uses</a:t>
            </a:r>
          </a:p>
          <a:p>
            <a:pPr lvl="1">
              <a:buNone/>
            </a:pPr>
            <a:endParaRPr lang="en-US" dirty="0"/>
          </a:p>
        </p:txBody>
      </p:sp>
      <p:sp>
        <p:nvSpPr>
          <p:cNvPr id="6" name="Slide Number Placeholder 5"/>
          <p:cNvSpPr>
            <a:spLocks noGrp="1"/>
          </p:cNvSpPr>
          <p:nvPr>
            <p:ph type="sldNum" sz="quarter" idx="10"/>
          </p:nvPr>
        </p:nvSpPr>
        <p:spPr/>
        <p:txBody>
          <a:bodyPr/>
          <a:lstStyle/>
          <a:p>
            <a:pPr>
              <a:defRPr/>
            </a:pPr>
            <a:fld id="{43C4080E-E31F-490B-903B-B331DEC4CBC5}" type="slidenum">
              <a:rPr lang="en-US" smtClean="0"/>
              <a:pPr>
                <a:defRPr/>
              </a:pPr>
              <a:t>11</a:t>
            </a:fld>
            <a:endParaRPr lang="en-US" dirty="0"/>
          </a:p>
        </p:txBody>
      </p:sp>
    </p:spTree>
    <p:extLst>
      <p:ext uri="{BB962C8B-B14F-4D97-AF65-F5344CB8AC3E}">
        <p14:creationId xmlns:p14="http://schemas.microsoft.com/office/powerpoint/2010/main" val="388338221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effectLst>
                  <a:outerShdw blurRad="38100" dist="38100" dir="2700000" algn="tl">
                    <a:srgbClr val="000000">
                      <a:alpha val="43137"/>
                    </a:srgbClr>
                  </a:outerShdw>
                </a:effectLst>
              </a:rPr>
              <a:t>MS River Delta Management</a:t>
            </a:r>
            <a:endParaRPr lang="en-US" sz="40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0"/>
          </p:nvPr>
        </p:nvSpPr>
        <p:spPr/>
        <p:txBody>
          <a:bodyPr/>
          <a:lstStyle/>
          <a:p>
            <a:pPr>
              <a:defRPr/>
            </a:pPr>
            <a:fld id="{D5004C71-2FD6-4A05-B741-DBB6CD9FF174}" type="slidenum">
              <a:rPr lang="en-US" smtClean="0"/>
              <a:pPr>
                <a:defRPr/>
              </a:pPr>
              <a:t>12</a:t>
            </a:fld>
            <a:endParaRPr lang="en-US" dirty="0"/>
          </a:p>
        </p:txBody>
      </p:sp>
      <p:pic>
        <p:nvPicPr>
          <p:cNvPr id="3" name="Picture 6"/>
          <p:cNvPicPr>
            <a:picLocks noChangeAspect="1" noChangeArrowheads="1"/>
          </p:cNvPicPr>
          <p:nvPr/>
        </p:nvPicPr>
        <p:blipFill>
          <a:blip r:embed="rId2" cstate="print"/>
          <a:srcRect/>
          <a:stretch>
            <a:fillRect/>
          </a:stretch>
        </p:blipFill>
        <p:spPr bwMode="auto">
          <a:xfrm>
            <a:off x="109329" y="1219786"/>
            <a:ext cx="5208104" cy="5018470"/>
          </a:xfrm>
          <a:prstGeom prst="rect">
            <a:avLst/>
          </a:prstGeom>
          <a:noFill/>
          <a:ln w="9525">
            <a:solidFill>
              <a:schemeClr val="tx1"/>
            </a:solid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900531" y="1164605"/>
            <a:ext cx="2875722" cy="2008047"/>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b="56509"/>
          <a:stretch>
            <a:fillRect/>
          </a:stretch>
        </p:blipFill>
        <p:spPr bwMode="auto">
          <a:xfrm>
            <a:off x="5667361" y="3324032"/>
            <a:ext cx="3232548" cy="1496446"/>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6299201" y="4947454"/>
            <a:ext cx="2506870" cy="1756212"/>
          </a:xfrm>
          <a:prstGeom prst="rect">
            <a:avLst/>
          </a:prstGeom>
          <a:noFill/>
          <a:ln w="9525">
            <a:solidFill>
              <a:schemeClr val="bg2">
                <a:lumMod val="60000"/>
                <a:lumOff val="40000"/>
              </a:schemeClr>
            </a:solid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Box 20"/>
          <p:cNvSpPr txBox="1">
            <a:spLocks noChangeArrowheads="1"/>
          </p:cNvSpPr>
          <p:nvPr/>
        </p:nvSpPr>
        <p:spPr bwMode="auto">
          <a:xfrm>
            <a:off x="0" y="233363"/>
            <a:ext cx="9144000" cy="1138773"/>
          </a:xfrm>
          <a:prstGeom prst="rect">
            <a:avLst/>
          </a:prstGeom>
          <a:noFill/>
          <a:ln w="9525">
            <a:noFill/>
            <a:miter lim="800000"/>
            <a:headEnd/>
            <a:tailEnd/>
          </a:ln>
        </p:spPr>
        <p:txBody>
          <a:bodyPr>
            <a:spAutoFit/>
          </a:bodyPr>
          <a:lstStyle/>
          <a:p>
            <a:pPr algn="ctr"/>
            <a:r>
              <a:rPr lang="en-US" sz="3400" b="1" i="1" dirty="0">
                <a:effectLst>
                  <a:outerShdw blurRad="38100" dist="38100" dir="2700000" algn="tl">
                    <a:srgbClr val="000000">
                      <a:alpha val="43137"/>
                    </a:srgbClr>
                  </a:outerShdw>
                </a:effectLst>
                <a:cs typeface="Arial" charset="0"/>
              </a:rPr>
              <a:t>Mississippi River Suspended Sand Budget </a:t>
            </a:r>
          </a:p>
          <a:p>
            <a:pPr algn="ctr"/>
            <a:r>
              <a:rPr lang="en-US" sz="3400" b="1" i="1" dirty="0">
                <a:effectLst>
                  <a:outerShdw blurRad="38100" dist="38100" dir="2700000" algn="tl">
                    <a:srgbClr val="000000">
                      <a:alpha val="43137"/>
                    </a:srgbClr>
                  </a:outerShdw>
                </a:effectLst>
                <a:cs typeface="Arial" charset="0"/>
              </a:rPr>
              <a:t>2008-2010</a:t>
            </a:r>
          </a:p>
        </p:txBody>
      </p:sp>
      <p:sp>
        <p:nvSpPr>
          <p:cNvPr id="157700" name="Rectangle 28"/>
          <p:cNvSpPr>
            <a:spLocks noChangeArrowheads="1"/>
          </p:cNvSpPr>
          <p:nvPr/>
        </p:nvSpPr>
        <p:spPr bwMode="auto">
          <a:xfrm>
            <a:off x="2268370" y="6335856"/>
            <a:ext cx="2185214" cy="369332"/>
          </a:xfrm>
          <a:prstGeom prst="rect">
            <a:avLst/>
          </a:prstGeom>
          <a:noFill/>
          <a:ln w="9525">
            <a:noFill/>
            <a:miter lim="800000"/>
            <a:headEnd/>
            <a:tailEnd/>
          </a:ln>
        </p:spPr>
        <p:txBody>
          <a:bodyPr wrap="none">
            <a:spAutoFit/>
          </a:bodyPr>
          <a:lstStyle/>
          <a:p>
            <a:pPr algn="ctr"/>
            <a:r>
              <a:rPr lang="en-US" b="1" dirty="0">
                <a:solidFill>
                  <a:srgbClr val="002060"/>
                </a:solidFill>
                <a:cs typeface="Arial" charset="0"/>
              </a:rPr>
              <a:t>Allison et al., </a:t>
            </a:r>
            <a:r>
              <a:rPr lang="en-US" b="1" dirty="0" smtClean="0">
                <a:solidFill>
                  <a:srgbClr val="002060"/>
                </a:solidFill>
                <a:cs typeface="Arial" charset="0"/>
              </a:rPr>
              <a:t>2012</a:t>
            </a:r>
            <a:endParaRPr lang="en-US" b="1" dirty="0">
              <a:solidFill>
                <a:srgbClr val="00A678"/>
              </a:solidFill>
              <a:cs typeface="Arial" charset="0"/>
            </a:endParaRPr>
          </a:p>
        </p:txBody>
      </p:sp>
      <p:grpSp>
        <p:nvGrpSpPr>
          <p:cNvPr id="2" name="Group 53"/>
          <p:cNvGrpSpPr/>
          <p:nvPr/>
        </p:nvGrpSpPr>
        <p:grpSpPr>
          <a:xfrm>
            <a:off x="3541268" y="1219192"/>
            <a:ext cx="5602732" cy="5127180"/>
            <a:chOff x="1554813" y="730462"/>
            <a:chExt cx="5864815" cy="5297935"/>
          </a:xfrm>
        </p:grpSpPr>
        <p:grpSp>
          <p:nvGrpSpPr>
            <p:cNvPr id="3" name="Group 41"/>
            <p:cNvGrpSpPr/>
            <p:nvPr/>
          </p:nvGrpSpPr>
          <p:grpSpPr>
            <a:xfrm>
              <a:off x="1692278" y="730462"/>
              <a:ext cx="5727350" cy="5297935"/>
              <a:chOff x="1692278" y="730462"/>
              <a:chExt cx="5727350" cy="5297935"/>
            </a:xfrm>
          </p:grpSpPr>
          <p:sp>
            <p:nvSpPr>
              <p:cNvPr id="57" name="TextBox 56"/>
              <p:cNvSpPr txBox="1"/>
              <p:nvPr/>
            </p:nvSpPr>
            <p:spPr>
              <a:xfrm>
                <a:off x="3732319" y="730462"/>
                <a:ext cx="2957516" cy="646331"/>
              </a:xfrm>
              <a:prstGeom prst="rect">
                <a:avLst/>
              </a:prstGeom>
              <a:noFill/>
            </p:spPr>
            <p:txBody>
              <a:bodyPr wrap="square" rtlCol="0">
                <a:spAutoFit/>
              </a:bodyPr>
              <a:lstStyle/>
              <a:p>
                <a:r>
                  <a:rPr lang="en-US" sz="2000" b="1" u="sng" dirty="0" smtClean="0">
                    <a:solidFill>
                      <a:srgbClr val="002060"/>
                    </a:solidFill>
                    <a:latin typeface="Arial" pitchFamily="34" charset="0"/>
                    <a:cs typeface="Arial" pitchFamily="34" charset="0"/>
                  </a:rPr>
                  <a:t>100% </a:t>
                </a:r>
                <a:r>
                  <a:rPr lang="en-US" sz="2000" b="1" u="sng" dirty="0" err="1" smtClean="0">
                    <a:solidFill>
                      <a:srgbClr val="002060"/>
                    </a:solidFill>
                    <a:latin typeface="Arial" pitchFamily="34" charset="0"/>
                    <a:cs typeface="Arial" pitchFamily="34" charset="0"/>
                  </a:rPr>
                  <a:t>Tarbert</a:t>
                </a:r>
                <a:r>
                  <a:rPr lang="en-US" sz="2000" b="1" u="sng" dirty="0" smtClean="0">
                    <a:solidFill>
                      <a:srgbClr val="002060"/>
                    </a:solidFill>
                    <a:latin typeface="Arial" pitchFamily="34" charset="0"/>
                    <a:cs typeface="Arial" pitchFamily="34" charset="0"/>
                  </a:rPr>
                  <a:t> Landing</a:t>
                </a:r>
              </a:p>
              <a:p>
                <a:endParaRPr lang="en-US" sz="1600" dirty="0">
                  <a:solidFill>
                    <a:srgbClr val="002060"/>
                  </a:solidFill>
                  <a:latin typeface="Arial" pitchFamily="34" charset="0"/>
                  <a:cs typeface="Arial" pitchFamily="34" charset="0"/>
                </a:endParaRPr>
              </a:p>
            </p:txBody>
          </p:sp>
          <p:sp>
            <p:nvSpPr>
              <p:cNvPr id="58" name="Down Arrow 57"/>
              <p:cNvSpPr/>
              <p:nvPr/>
            </p:nvSpPr>
            <p:spPr>
              <a:xfrm>
                <a:off x="3849389" y="1150884"/>
                <a:ext cx="265411" cy="1655380"/>
              </a:xfrm>
              <a:prstGeom prst="down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Arial" pitchFamily="34" charset="0"/>
                  <a:cs typeface="Arial" pitchFamily="34" charset="0"/>
                </a:endParaRPr>
              </a:p>
            </p:txBody>
          </p:sp>
          <p:sp>
            <p:nvSpPr>
              <p:cNvPr id="59" name="Right Arrow 58"/>
              <p:cNvSpPr/>
              <p:nvPr/>
            </p:nvSpPr>
            <p:spPr>
              <a:xfrm>
                <a:off x="4095865" y="1371587"/>
                <a:ext cx="371448" cy="280692"/>
              </a:xfrm>
              <a:prstGeom prst="right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Arial" pitchFamily="34" charset="0"/>
                  <a:cs typeface="Arial" pitchFamily="34" charset="0"/>
                </a:endParaRPr>
              </a:p>
            </p:txBody>
          </p:sp>
          <p:sp>
            <p:nvSpPr>
              <p:cNvPr id="60" name="TextBox 59"/>
              <p:cNvSpPr txBox="1"/>
              <p:nvPr/>
            </p:nvSpPr>
            <p:spPr>
              <a:xfrm>
                <a:off x="4883210" y="1125854"/>
                <a:ext cx="2274335" cy="830997"/>
              </a:xfrm>
              <a:prstGeom prst="rect">
                <a:avLst/>
              </a:prstGeom>
              <a:noFill/>
            </p:spPr>
            <p:txBody>
              <a:bodyPr wrap="square" rtlCol="0">
                <a:spAutoFit/>
              </a:bodyPr>
              <a:lstStyle/>
              <a:p>
                <a:r>
                  <a:rPr lang="en-US" sz="1600" dirty="0" smtClean="0">
                    <a:solidFill>
                      <a:srgbClr val="002060"/>
                    </a:solidFill>
                    <a:latin typeface="Arial" pitchFamily="34" charset="0"/>
                    <a:cs typeface="Arial" pitchFamily="34" charset="0"/>
                  </a:rPr>
                  <a:t>Above Baton Rouge overbank and channel storage</a:t>
                </a:r>
              </a:p>
            </p:txBody>
          </p:sp>
          <p:sp>
            <p:nvSpPr>
              <p:cNvPr id="61" name="TextBox 60"/>
              <p:cNvSpPr txBox="1"/>
              <p:nvPr/>
            </p:nvSpPr>
            <p:spPr>
              <a:xfrm>
                <a:off x="4150869" y="2711391"/>
                <a:ext cx="2421522" cy="646330"/>
              </a:xfrm>
              <a:prstGeom prst="rect">
                <a:avLst/>
              </a:prstGeom>
              <a:noFill/>
            </p:spPr>
            <p:txBody>
              <a:bodyPr wrap="square" rtlCol="0">
                <a:spAutoFit/>
              </a:bodyPr>
              <a:lstStyle/>
              <a:p>
                <a:r>
                  <a:rPr lang="en-US" sz="2000" b="1" u="sng" dirty="0" smtClean="0">
                    <a:solidFill>
                      <a:srgbClr val="002060"/>
                    </a:solidFill>
                    <a:latin typeface="Arial" pitchFamily="34" charset="0"/>
                    <a:cs typeface="Arial" pitchFamily="34" charset="0"/>
                  </a:rPr>
                  <a:t>25% Belle Chasse</a:t>
                </a:r>
              </a:p>
              <a:p>
                <a:endParaRPr lang="en-US" sz="1600" dirty="0">
                  <a:solidFill>
                    <a:srgbClr val="002060"/>
                  </a:solidFill>
                  <a:latin typeface="Arial" pitchFamily="34" charset="0"/>
                  <a:cs typeface="Arial" pitchFamily="34" charset="0"/>
                </a:endParaRPr>
              </a:p>
            </p:txBody>
          </p:sp>
          <p:sp>
            <p:nvSpPr>
              <p:cNvPr id="62" name="Down Arrow 61"/>
              <p:cNvSpPr/>
              <p:nvPr/>
            </p:nvSpPr>
            <p:spPr>
              <a:xfrm>
                <a:off x="3845153" y="3168871"/>
                <a:ext cx="265412" cy="1371600"/>
              </a:xfrm>
              <a:prstGeom prst="down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Arial" pitchFamily="34" charset="0"/>
                  <a:cs typeface="Arial" pitchFamily="34" charset="0"/>
                </a:endParaRPr>
              </a:p>
            </p:txBody>
          </p:sp>
          <p:sp>
            <p:nvSpPr>
              <p:cNvPr id="63" name="TextBox 62"/>
              <p:cNvSpPr txBox="1"/>
              <p:nvPr/>
            </p:nvSpPr>
            <p:spPr>
              <a:xfrm>
                <a:off x="3716555" y="4534795"/>
                <a:ext cx="797639" cy="400110"/>
              </a:xfrm>
              <a:prstGeom prst="rect">
                <a:avLst/>
              </a:prstGeom>
              <a:noFill/>
            </p:spPr>
            <p:txBody>
              <a:bodyPr wrap="square" rtlCol="0">
                <a:spAutoFit/>
              </a:bodyPr>
              <a:lstStyle/>
              <a:p>
                <a:r>
                  <a:rPr lang="en-US" sz="2000" b="1" u="sng" dirty="0" smtClean="0">
                    <a:solidFill>
                      <a:srgbClr val="002060"/>
                    </a:solidFill>
                    <a:latin typeface="Arial" pitchFamily="34" charset="0"/>
                    <a:cs typeface="Arial" pitchFamily="34" charset="0"/>
                  </a:rPr>
                  <a:t>3%</a:t>
                </a:r>
                <a:endParaRPr lang="en-US" sz="2000" b="1" u="sng" dirty="0">
                  <a:solidFill>
                    <a:srgbClr val="002060"/>
                  </a:solidFill>
                  <a:latin typeface="Arial" pitchFamily="34" charset="0"/>
                  <a:cs typeface="Arial" pitchFamily="34" charset="0"/>
                </a:endParaRPr>
              </a:p>
            </p:txBody>
          </p:sp>
          <p:sp>
            <p:nvSpPr>
              <p:cNvPr id="64" name="Right Arrow 63"/>
              <p:cNvSpPr/>
              <p:nvPr/>
            </p:nvSpPr>
            <p:spPr>
              <a:xfrm rot="10800000">
                <a:off x="3460264" y="3408215"/>
                <a:ext cx="371448" cy="234268"/>
              </a:xfrm>
              <a:prstGeom prst="right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Arial" pitchFamily="34" charset="0"/>
                  <a:cs typeface="Arial" pitchFamily="34" charset="0"/>
                </a:endParaRPr>
              </a:p>
            </p:txBody>
          </p:sp>
          <p:sp>
            <p:nvSpPr>
              <p:cNvPr id="65" name="Right Arrow 64"/>
              <p:cNvSpPr/>
              <p:nvPr/>
            </p:nvSpPr>
            <p:spPr>
              <a:xfrm rot="5400000">
                <a:off x="3751920" y="5135406"/>
                <a:ext cx="379509" cy="123816"/>
              </a:xfrm>
              <a:prstGeom prst="right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Arial" pitchFamily="34" charset="0"/>
                  <a:cs typeface="Arial" pitchFamily="34" charset="0"/>
                </a:endParaRPr>
              </a:p>
            </p:txBody>
          </p:sp>
          <p:sp>
            <p:nvSpPr>
              <p:cNvPr id="66" name="Right Arrow 65"/>
              <p:cNvSpPr/>
              <p:nvPr/>
            </p:nvSpPr>
            <p:spPr>
              <a:xfrm rot="3265630">
                <a:off x="4034132" y="5090786"/>
                <a:ext cx="379509" cy="123816"/>
              </a:xfrm>
              <a:prstGeom prst="right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Arial" pitchFamily="34" charset="0"/>
                  <a:cs typeface="Arial" pitchFamily="34" charset="0"/>
                </a:endParaRPr>
              </a:p>
            </p:txBody>
          </p:sp>
          <p:sp>
            <p:nvSpPr>
              <p:cNvPr id="67" name="Right Arrow 66"/>
              <p:cNvSpPr/>
              <p:nvPr/>
            </p:nvSpPr>
            <p:spPr>
              <a:xfrm rot="7675364">
                <a:off x="3483094" y="5012847"/>
                <a:ext cx="379509" cy="241317"/>
              </a:xfrm>
              <a:prstGeom prst="right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Arial" pitchFamily="34" charset="0"/>
                  <a:cs typeface="Arial" pitchFamily="34" charset="0"/>
                </a:endParaRPr>
              </a:p>
            </p:txBody>
          </p:sp>
          <p:sp>
            <p:nvSpPr>
              <p:cNvPr id="68" name="TextBox 67"/>
              <p:cNvSpPr txBox="1"/>
              <p:nvPr/>
            </p:nvSpPr>
            <p:spPr>
              <a:xfrm>
                <a:off x="4296236" y="5191763"/>
                <a:ext cx="2180764" cy="338554"/>
              </a:xfrm>
              <a:prstGeom prst="rect">
                <a:avLst/>
              </a:prstGeom>
              <a:noFill/>
            </p:spPr>
            <p:txBody>
              <a:bodyPr wrap="square" rtlCol="0">
                <a:spAutoFit/>
              </a:bodyPr>
              <a:lstStyle/>
              <a:p>
                <a:r>
                  <a:rPr lang="en-US" sz="1600" dirty="0" smtClean="0">
                    <a:solidFill>
                      <a:srgbClr val="002060"/>
                    </a:solidFill>
                    <a:latin typeface="Arial" pitchFamily="34" charset="0"/>
                    <a:cs typeface="Arial" pitchFamily="34" charset="0"/>
                  </a:rPr>
                  <a:t>0.3% Pass a </a:t>
                </a:r>
                <a:r>
                  <a:rPr lang="en-US" sz="1600" dirty="0" err="1" smtClean="0">
                    <a:solidFill>
                      <a:srgbClr val="002060"/>
                    </a:solidFill>
                    <a:latin typeface="Arial" pitchFamily="34" charset="0"/>
                    <a:cs typeface="Arial" pitchFamily="34" charset="0"/>
                  </a:rPr>
                  <a:t>Loutre</a:t>
                </a:r>
                <a:endParaRPr lang="en-US" sz="1600" dirty="0" smtClean="0">
                  <a:solidFill>
                    <a:srgbClr val="002060"/>
                  </a:solidFill>
                  <a:latin typeface="Arial" pitchFamily="34" charset="0"/>
                  <a:cs typeface="Arial" pitchFamily="34" charset="0"/>
                </a:endParaRPr>
              </a:p>
            </p:txBody>
          </p:sp>
          <p:sp>
            <p:nvSpPr>
              <p:cNvPr id="69" name="TextBox 68"/>
              <p:cNvSpPr txBox="1"/>
              <p:nvPr/>
            </p:nvSpPr>
            <p:spPr>
              <a:xfrm>
                <a:off x="3454121" y="5443622"/>
                <a:ext cx="1300069" cy="584775"/>
              </a:xfrm>
              <a:prstGeom prst="rect">
                <a:avLst/>
              </a:prstGeom>
              <a:noFill/>
            </p:spPr>
            <p:txBody>
              <a:bodyPr wrap="square" rtlCol="0">
                <a:spAutoFit/>
              </a:bodyPr>
              <a:lstStyle/>
              <a:p>
                <a:pPr algn="ctr"/>
                <a:r>
                  <a:rPr lang="en-US" sz="1600" dirty="0" smtClean="0">
                    <a:solidFill>
                      <a:srgbClr val="002060"/>
                    </a:solidFill>
                    <a:latin typeface="Arial" pitchFamily="34" charset="0"/>
                    <a:cs typeface="Arial" pitchFamily="34" charset="0"/>
                  </a:rPr>
                  <a:t>South Pass</a:t>
                </a:r>
              </a:p>
              <a:p>
                <a:pPr algn="ctr"/>
                <a:r>
                  <a:rPr lang="en-US" sz="1600" dirty="0" smtClean="0">
                    <a:solidFill>
                      <a:srgbClr val="002060"/>
                    </a:solidFill>
                    <a:latin typeface="Arial" pitchFamily="34" charset="0"/>
                    <a:cs typeface="Arial" pitchFamily="34" charset="0"/>
                  </a:rPr>
                  <a:t>0.3%</a:t>
                </a:r>
              </a:p>
            </p:txBody>
          </p:sp>
          <p:sp>
            <p:nvSpPr>
              <p:cNvPr id="70" name="TextBox 69"/>
              <p:cNvSpPr txBox="1"/>
              <p:nvPr/>
            </p:nvSpPr>
            <p:spPr>
              <a:xfrm>
                <a:off x="1692278" y="5056421"/>
                <a:ext cx="1881638" cy="400110"/>
              </a:xfrm>
              <a:prstGeom prst="rect">
                <a:avLst/>
              </a:prstGeom>
              <a:noFill/>
            </p:spPr>
            <p:txBody>
              <a:bodyPr wrap="square" rtlCol="0">
                <a:spAutoFit/>
              </a:bodyPr>
              <a:lstStyle/>
              <a:p>
                <a:pPr algn="r"/>
                <a:r>
                  <a:rPr lang="en-US" sz="2000" b="1" u="sng" dirty="0" smtClean="0">
                    <a:solidFill>
                      <a:srgbClr val="002060"/>
                    </a:solidFill>
                    <a:latin typeface="Arial" pitchFamily="34" charset="0"/>
                    <a:cs typeface="Arial" pitchFamily="34" charset="0"/>
                  </a:rPr>
                  <a:t>SW Pass 2%</a:t>
                </a:r>
                <a:endParaRPr lang="en-US" sz="2000" b="1" u="sng" dirty="0">
                  <a:solidFill>
                    <a:srgbClr val="002060"/>
                  </a:solidFill>
                  <a:latin typeface="Arial" pitchFamily="34" charset="0"/>
                  <a:cs typeface="Arial" pitchFamily="34" charset="0"/>
                </a:endParaRPr>
              </a:p>
            </p:txBody>
          </p:sp>
          <p:sp>
            <p:nvSpPr>
              <p:cNvPr id="71" name="TextBox 70"/>
              <p:cNvSpPr txBox="1"/>
              <p:nvPr/>
            </p:nvSpPr>
            <p:spPr>
              <a:xfrm>
                <a:off x="4422288" y="1336951"/>
                <a:ext cx="803980" cy="338554"/>
              </a:xfrm>
              <a:prstGeom prst="rect">
                <a:avLst/>
              </a:prstGeom>
              <a:noFill/>
            </p:spPr>
            <p:txBody>
              <a:bodyPr wrap="square" rtlCol="0">
                <a:spAutoFit/>
              </a:bodyPr>
              <a:lstStyle/>
              <a:p>
                <a:r>
                  <a:rPr lang="en-US" sz="1600" dirty="0" smtClean="0">
                    <a:solidFill>
                      <a:srgbClr val="002060"/>
                    </a:solidFill>
                    <a:latin typeface="Arial" pitchFamily="34" charset="0"/>
                    <a:cs typeface="Arial" pitchFamily="34" charset="0"/>
                  </a:rPr>
                  <a:t>61%</a:t>
                </a:r>
                <a:endParaRPr lang="en-US" sz="1600" dirty="0">
                  <a:solidFill>
                    <a:srgbClr val="002060"/>
                  </a:solidFill>
                  <a:latin typeface="Arial" pitchFamily="34" charset="0"/>
                  <a:cs typeface="Arial" pitchFamily="34" charset="0"/>
                </a:endParaRPr>
              </a:p>
            </p:txBody>
          </p:sp>
          <p:sp>
            <p:nvSpPr>
              <p:cNvPr id="72" name="Right Arrow 71"/>
              <p:cNvSpPr/>
              <p:nvPr/>
            </p:nvSpPr>
            <p:spPr>
              <a:xfrm>
                <a:off x="4114800" y="3394365"/>
                <a:ext cx="371448" cy="228600"/>
              </a:xfrm>
              <a:prstGeom prst="right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Arial" pitchFamily="34" charset="0"/>
                  <a:cs typeface="Arial" pitchFamily="34" charset="0"/>
                </a:endParaRPr>
              </a:p>
            </p:txBody>
          </p:sp>
          <p:sp>
            <p:nvSpPr>
              <p:cNvPr id="73" name="TextBox 72"/>
              <p:cNvSpPr txBox="1"/>
              <p:nvPr/>
            </p:nvSpPr>
            <p:spPr>
              <a:xfrm>
                <a:off x="4454416" y="3386012"/>
                <a:ext cx="685800" cy="369332"/>
              </a:xfrm>
              <a:prstGeom prst="rect">
                <a:avLst/>
              </a:prstGeom>
              <a:noFill/>
            </p:spPr>
            <p:txBody>
              <a:bodyPr wrap="square" rtlCol="0">
                <a:spAutoFit/>
              </a:bodyPr>
              <a:lstStyle/>
              <a:p>
                <a:r>
                  <a:rPr lang="en-US" dirty="0" smtClean="0">
                    <a:solidFill>
                      <a:srgbClr val="002060"/>
                    </a:solidFill>
                    <a:latin typeface="Arial" pitchFamily="34" charset="0"/>
                    <a:cs typeface="Arial" pitchFamily="34" charset="0"/>
                  </a:rPr>
                  <a:t>5%</a:t>
                </a:r>
                <a:endParaRPr lang="en-US" dirty="0">
                  <a:solidFill>
                    <a:srgbClr val="002060"/>
                  </a:solidFill>
                  <a:latin typeface="Arial" pitchFamily="34" charset="0"/>
                  <a:cs typeface="Arial" pitchFamily="34" charset="0"/>
                </a:endParaRPr>
              </a:p>
            </p:txBody>
          </p:sp>
          <p:sp>
            <p:nvSpPr>
              <p:cNvPr id="74" name="TextBox 73"/>
              <p:cNvSpPr txBox="1"/>
              <p:nvPr/>
            </p:nvSpPr>
            <p:spPr>
              <a:xfrm>
                <a:off x="2978730" y="3352800"/>
                <a:ext cx="685800" cy="369332"/>
              </a:xfrm>
              <a:prstGeom prst="rect">
                <a:avLst/>
              </a:prstGeom>
              <a:noFill/>
            </p:spPr>
            <p:txBody>
              <a:bodyPr wrap="square" rtlCol="0">
                <a:spAutoFit/>
              </a:bodyPr>
              <a:lstStyle/>
              <a:p>
                <a:r>
                  <a:rPr lang="en-US" dirty="0" smtClean="0">
                    <a:solidFill>
                      <a:srgbClr val="002060"/>
                    </a:solidFill>
                    <a:latin typeface="Arial" pitchFamily="34" charset="0"/>
                    <a:cs typeface="Arial" pitchFamily="34" charset="0"/>
                  </a:rPr>
                  <a:t>2%</a:t>
                </a:r>
                <a:endParaRPr lang="en-US" dirty="0">
                  <a:solidFill>
                    <a:srgbClr val="002060"/>
                  </a:solidFill>
                  <a:latin typeface="Arial" pitchFamily="34" charset="0"/>
                  <a:cs typeface="Arial" pitchFamily="34" charset="0"/>
                </a:endParaRPr>
              </a:p>
            </p:txBody>
          </p:sp>
          <p:sp>
            <p:nvSpPr>
              <p:cNvPr id="75" name="TextBox 74"/>
              <p:cNvSpPr txBox="1"/>
              <p:nvPr/>
            </p:nvSpPr>
            <p:spPr>
              <a:xfrm>
                <a:off x="4821380" y="3389371"/>
                <a:ext cx="2598248" cy="381632"/>
              </a:xfrm>
              <a:prstGeom prst="rect">
                <a:avLst/>
              </a:prstGeom>
              <a:noFill/>
            </p:spPr>
            <p:txBody>
              <a:bodyPr wrap="square" rtlCol="0">
                <a:spAutoFit/>
              </a:bodyPr>
              <a:lstStyle/>
              <a:p>
                <a:r>
                  <a:rPr lang="en-US" dirty="0" smtClean="0">
                    <a:solidFill>
                      <a:srgbClr val="002060"/>
                    </a:solidFill>
                    <a:latin typeface="Arial" pitchFamily="34" charset="0"/>
                    <a:cs typeface="Arial" pitchFamily="34" charset="0"/>
                  </a:rPr>
                  <a:t>East Bank Passes</a:t>
                </a:r>
                <a:endParaRPr lang="en-US" dirty="0">
                  <a:solidFill>
                    <a:srgbClr val="002060"/>
                  </a:solidFill>
                  <a:latin typeface="Arial" pitchFamily="34" charset="0"/>
                  <a:cs typeface="Arial" pitchFamily="34" charset="0"/>
                </a:endParaRPr>
              </a:p>
            </p:txBody>
          </p:sp>
          <p:sp>
            <p:nvSpPr>
              <p:cNvPr id="76" name="Right Arrow 75"/>
              <p:cNvSpPr/>
              <p:nvPr/>
            </p:nvSpPr>
            <p:spPr>
              <a:xfrm>
                <a:off x="4114800" y="3962400"/>
                <a:ext cx="371448" cy="228600"/>
              </a:xfrm>
              <a:prstGeom prst="right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Arial" pitchFamily="34" charset="0"/>
                  <a:cs typeface="Arial" pitchFamily="34" charset="0"/>
                </a:endParaRPr>
              </a:p>
            </p:txBody>
          </p:sp>
          <p:sp>
            <p:nvSpPr>
              <p:cNvPr id="77" name="TextBox 76"/>
              <p:cNvSpPr txBox="1"/>
              <p:nvPr/>
            </p:nvSpPr>
            <p:spPr>
              <a:xfrm>
                <a:off x="4419600" y="3893125"/>
                <a:ext cx="685800" cy="369332"/>
              </a:xfrm>
              <a:prstGeom prst="rect">
                <a:avLst/>
              </a:prstGeom>
              <a:noFill/>
            </p:spPr>
            <p:txBody>
              <a:bodyPr wrap="square" rtlCol="0">
                <a:spAutoFit/>
              </a:bodyPr>
              <a:lstStyle/>
              <a:p>
                <a:r>
                  <a:rPr lang="en-US" dirty="0" smtClean="0">
                    <a:solidFill>
                      <a:srgbClr val="002060"/>
                    </a:solidFill>
                    <a:latin typeface="Arial" pitchFamily="34" charset="0"/>
                    <a:cs typeface="Arial" pitchFamily="34" charset="0"/>
                  </a:rPr>
                  <a:t>12%</a:t>
                </a:r>
                <a:endParaRPr lang="en-US" dirty="0">
                  <a:solidFill>
                    <a:srgbClr val="002060"/>
                  </a:solidFill>
                  <a:latin typeface="Arial" pitchFamily="34" charset="0"/>
                  <a:cs typeface="Arial" pitchFamily="34" charset="0"/>
                </a:endParaRPr>
              </a:p>
            </p:txBody>
          </p:sp>
          <p:sp>
            <p:nvSpPr>
              <p:cNvPr id="78" name="TextBox 77"/>
              <p:cNvSpPr txBox="1"/>
              <p:nvPr/>
            </p:nvSpPr>
            <p:spPr>
              <a:xfrm>
                <a:off x="4953000" y="3900055"/>
                <a:ext cx="1828800" cy="646331"/>
              </a:xfrm>
              <a:prstGeom prst="rect">
                <a:avLst/>
              </a:prstGeom>
              <a:noFill/>
            </p:spPr>
            <p:txBody>
              <a:bodyPr wrap="square" rtlCol="0">
                <a:spAutoFit/>
              </a:bodyPr>
              <a:lstStyle/>
              <a:p>
                <a:r>
                  <a:rPr lang="en-US" dirty="0" smtClean="0">
                    <a:solidFill>
                      <a:srgbClr val="002060"/>
                    </a:solidFill>
                    <a:latin typeface="Arial" pitchFamily="34" charset="0"/>
                    <a:cs typeface="Arial" pitchFamily="34" charset="0"/>
                  </a:rPr>
                  <a:t>Channel Storage</a:t>
                </a:r>
                <a:endParaRPr lang="en-US" dirty="0">
                  <a:solidFill>
                    <a:srgbClr val="002060"/>
                  </a:solidFill>
                  <a:latin typeface="Arial" pitchFamily="34" charset="0"/>
                  <a:cs typeface="Arial" pitchFamily="34" charset="0"/>
                </a:endParaRPr>
              </a:p>
            </p:txBody>
          </p:sp>
        </p:grpSp>
        <p:sp>
          <p:nvSpPr>
            <p:cNvPr id="56" name="TextBox 55"/>
            <p:cNvSpPr txBox="1"/>
            <p:nvPr/>
          </p:nvSpPr>
          <p:spPr>
            <a:xfrm>
              <a:off x="1554813" y="3200400"/>
              <a:ext cx="1579420" cy="646331"/>
            </a:xfrm>
            <a:prstGeom prst="rect">
              <a:avLst/>
            </a:prstGeom>
            <a:noFill/>
          </p:spPr>
          <p:txBody>
            <a:bodyPr wrap="square" rtlCol="0">
              <a:spAutoFit/>
            </a:bodyPr>
            <a:lstStyle/>
            <a:p>
              <a:pPr algn="r"/>
              <a:r>
                <a:rPr lang="en-US" dirty="0" smtClean="0">
                  <a:solidFill>
                    <a:srgbClr val="002060"/>
                  </a:solidFill>
                  <a:latin typeface="Arial" pitchFamily="34" charset="0"/>
                  <a:cs typeface="Arial" pitchFamily="34" charset="0"/>
                </a:rPr>
                <a:t>West Bank Passes</a:t>
              </a:r>
              <a:endParaRPr lang="en-US" dirty="0">
                <a:solidFill>
                  <a:srgbClr val="002060"/>
                </a:solidFill>
                <a:latin typeface="Arial" pitchFamily="34" charset="0"/>
                <a:cs typeface="Arial" pitchFamily="34" charset="0"/>
              </a:endParaRPr>
            </a:p>
          </p:txBody>
        </p:sp>
      </p:grpSp>
      <p:grpSp>
        <p:nvGrpSpPr>
          <p:cNvPr id="4" name="Group 40"/>
          <p:cNvGrpSpPr/>
          <p:nvPr/>
        </p:nvGrpSpPr>
        <p:grpSpPr>
          <a:xfrm>
            <a:off x="31518" y="1602624"/>
            <a:ext cx="3783725" cy="3836334"/>
            <a:chOff x="31518" y="1722370"/>
            <a:chExt cx="3783725" cy="3836334"/>
          </a:xfrm>
        </p:grpSpPr>
        <p:pic>
          <p:nvPicPr>
            <p:cNvPr id="79" name="Picture 3"/>
            <p:cNvPicPr>
              <a:picLocks noChangeAspect="1" noChangeArrowheads="1"/>
            </p:cNvPicPr>
            <p:nvPr/>
          </p:nvPicPr>
          <p:blipFill>
            <a:blip r:embed="rId3" cstate="print"/>
            <a:srcRect l="58250" t="39822" r="9591" b="16703"/>
            <a:stretch>
              <a:fillRect/>
            </a:stretch>
          </p:blipFill>
          <p:spPr bwMode="auto">
            <a:xfrm>
              <a:off x="31518" y="1722370"/>
              <a:ext cx="3783725" cy="3836334"/>
            </a:xfrm>
            <a:prstGeom prst="rect">
              <a:avLst/>
            </a:prstGeom>
            <a:noFill/>
            <a:ln w="9525">
              <a:noFill/>
              <a:miter lim="800000"/>
              <a:headEnd/>
              <a:tailEnd/>
            </a:ln>
          </p:spPr>
        </p:pic>
        <p:sp>
          <p:nvSpPr>
            <p:cNvPr id="80" name="TextBox 79"/>
            <p:cNvSpPr txBox="1"/>
            <p:nvPr/>
          </p:nvSpPr>
          <p:spPr>
            <a:xfrm rot="19806574">
              <a:off x="1114067" y="2343787"/>
              <a:ext cx="1813035" cy="323165"/>
            </a:xfrm>
            <a:prstGeom prst="rect">
              <a:avLst/>
            </a:prstGeom>
            <a:noFill/>
          </p:spPr>
          <p:txBody>
            <a:bodyPr wrap="square" rtlCol="0">
              <a:spAutoFit/>
            </a:bodyPr>
            <a:lstStyle/>
            <a:p>
              <a:r>
                <a:rPr lang="en-US" sz="1500" dirty="0" err="1" smtClean="0">
                  <a:solidFill>
                    <a:schemeClr val="bg1"/>
                  </a:solidFill>
                </a:rPr>
                <a:t>Ostrica</a:t>
              </a:r>
              <a:endParaRPr lang="en-US" sz="1500" dirty="0">
                <a:solidFill>
                  <a:schemeClr val="bg1"/>
                </a:solidFill>
              </a:endParaRPr>
            </a:p>
          </p:txBody>
        </p:sp>
        <p:sp>
          <p:nvSpPr>
            <p:cNvPr id="81" name="TextBox 80"/>
            <p:cNvSpPr txBox="1"/>
            <p:nvPr/>
          </p:nvSpPr>
          <p:spPr>
            <a:xfrm rot="19862691">
              <a:off x="1145617" y="3746920"/>
              <a:ext cx="1813035" cy="323165"/>
            </a:xfrm>
            <a:prstGeom prst="rect">
              <a:avLst/>
            </a:prstGeom>
            <a:noFill/>
          </p:spPr>
          <p:txBody>
            <a:bodyPr wrap="square" rtlCol="0">
              <a:spAutoFit/>
            </a:bodyPr>
            <a:lstStyle/>
            <a:p>
              <a:r>
                <a:rPr lang="en-US" sz="1500" dirty="0" smtClean="0">
                  <a:solidFill>
                    <a:schemeClr val="bg1"/>
                  </a:solidFill>
                </a:rPr>
                <a:t>Grand Pass</a:t>
              </a:r>
              <a:endParaRPr lang="en-US" sz="1500" dirty="0">
                <a:solidFill>
                  <a:schemeClr val="bg1"/>
                </a:solidFill>
              </a:endParaRPr>
            </a:p>
          </p:txBody>
        </p:sp>
        <p:sp>
          <p:nvSpPr>
            <p:cNvPr id="82" name="TextBox 81"/>
            <p:cNvSpPr txBox="1"/>
            <p:nvPr/>
          </p:nvSpPr>
          <p:spPr>
            <a:xfrm rot="19862691">
              <a:off x="1975927" y="2811506"/>
              <a:ext cx="1813035" cy="323165"/>
            </a:xfrm>
            <a:prstGeom prst="rect">
              <a:avLst/>
            </a:prstGeom>
            <a:noFill/>
          </p:spPr>
          <p:txBody>
            <a:bodyPr wrap="square" rtlCol="0">
              <a:spAutoFit/>
            </a:bodyPr>
            <a:lstStyle/>
            <a:p>
              <a:r>
                <a:rPr lang="en-US" sz="1500" dirty="0" err="1" smtClean="0">
                  <a:solidFill>
                    <a:schemeClr val="bg1"/>
                  </a:solidFill>
                </a:rPr>
                <a:t>Baptiste</a:t>
              </a:r>
              <a:r>
                <a:rPr lang="en-US" sz="1500" dirty="0" smtClean="0">
                  <a:solidFill>
                    <a:schemeClr val="bg1"/>
                  </a:solidFill>
                </a:rPr>
                <a:t> Collette</a:t>
              </a:r>
              <a:endParaRPr lang="en-US" sz="1500" dirty="0">
                <a:solidFill>
                  <a:schemeClr val="bg1"/>
                </a:solidFill>
              </a:endParaRPr>
            </a:p>
          </p:txBody>
        </p:sp>
        <p:sp>
          <p:nvSpPr>
            <p:cNvPr id="83" name="TextBox 82"/>
            <p:cNvSpPr txBox="1"/>
            <p:nvPr/>
          </p:nvSpPr>
          <p:spPr>
            <a:xfrm rot="21439263">
              <a:off x="809280" y="5176330"/>
              <a:ext cx="1813035" cy="323165"/>
            </a:xfrm>
            <a:prstGeom prst="rect">
              <a:avLst/>
            </a:prstGeom>
            <a:noFill/>
          </p:spPr>
          <p:txBody>
            <a:bodyPr wrap="square" rtlCol="0">
              <a:spAutoFit/>
            </a:bodyPr>
            <a:lstStyle/>
            <a:p>
              <a:r>
                <a:rPr lang="en-US" sz="1500" dirty="0" smtClean="0">
                  <a:solidFill>
                    <a:schemeClr val="bg1"/>
                  </a:solidFill>
                </a:rPr>
                <a:t>SW Pass</a:t>
              </a:r>
              <a:endParaRPr lang="en-US" sz="1500" dirty="0">
                <a:solidFill>
                  <a:schemeClr val="bg1"/>
                </a:solidFill>
              </a:endParaRPr>
            </a:p>
          </p:txBody>
        </p:sp>
        <p:sp>
          <p:nvSpPr>
            <p:cNvPr id="84" name="TextBox 83"/>
            <p:cNvSpPr txBox="1"/>
            <p:nvPr/>
          </p:nvSpPr>
          <p:spPr>
            <a:xfrm rot="19862691">
              <a:off x="1834038" y="2685379"/>
              <a:ext cx="1813035" cy="323165"/>
            </a:xfrm>
            <a:prstGeom prst="rect">
              <a:avLst/>
            </a:prstGeom>
            <a:noFill/>
          </p:spPr>
          <p:txBody>
            <a:bodyPr wrap="square" rtlCol="0">
              <a:spAutoFit/>
            </a:bodyPr>
            <a:lstStyle/>
            <a:p>
              <a:r>
                <a:rPr lang="en-US" sz="1500" dirty="0" smtClean="0">
                  <a:solidFill>
                    <a:schemeClr val="bg1"/>
                  </a:solidFill>
                </a:rPr>
                <a:t>Ft. St. Phillip</a:t>
              </a:r>
              <a:endParaRPr lang="en-US" sz="1500" dirty="0">
                <a:solidFill>
                  <a:schemeClr val="bg1"/>
                </a:solidFill>
              </a:endParaRPr>
            </a:p>
          </p:txBody>
        </p:sp>
        <p:sp>
          <p:nvSpPr>
            <p:cNvPr id="85" name="TextBox 84"/>
            <p:cNvSpPr txBox="1"/>
            <p:nvPr/>
          </p:nvSpPr>
          <p:spPr>
            <a:xfrm rot="19862691">
              <a:off x="1460927" y="3983402"/>
              <a:ext cx="1813035" cy="323165"/>
            </a:xfrm>
            <a:prstGeom prst="rect">
              <a:avLst/>
            </a:prstGeom>
            <a:noFill/>
          </p:spPr>
          <p:txBody>
            <a:bodyPr wrap="square" rtlCol="0">
              <a:spAutoFit/>
            </a:bodyPr>
            <a:lstStyle/>
            <a:p>
              <a:r>
                <a:rPr lang="en-US" sz="1500" dirty="0" smtClean="0">
                  <a:solidFill>
                    <a:schemeClr val="bg1"/>
                  </a:solidFill>
                </a:rPr>
                <a:t>West Bay</a:t>
              </a:r>
              <a:endParaRPr lang="en-US" sz="1500" dirty="0">
                <a:solidFill>
                  <a:schemeClr val="bg1"/>
                </a:solidFill>
              </a:endParaRPr>
            </a:p>
          </p:txBody>
        </p:sp>
      </p:grpSp>
      <p:sp>
        <p:nvSpPr>
          <p:cNvPr id="88" name="TextBox 87"/>
          <p:cNvSpPr txBox="1"/>
          <p:nvPr/>
        </p:nvSpPr>
        <p:spPr>
          <a:xfrm>
            <a:off x="6396192" y="2592950"/>
            <a:ext cx="803980" cy="338554"/>
          </a:xfrm>
          <a:prstGeom prst="rect">
            <a:avLst/>
          </a:prstGeom>
          <a:noFill/>
        </p:spPr>
        <p:txBody>
          <a:bodyPr wrap="square" rtlCol="0">
            <a:spAutoFit/>
          </a:bodyPr>
          <a:lstStyle/>
          <a:p>
            <a:r>
              <a:rPr lang="en-US" sz="1600" dirty="0" smtClean="0">
                <a:solidFill>
                  <a:srgbClr val="002060"/>
                </a:solidFill>
                <a:latin typeface="Arial" pitchFamily="34" charset="0"/>
                <a:cs typeface="Arial" pitchFamily="34" charset="0"/>
              </a:rPr>
              <a:t>14%</a:t>
            </a:r>
            <a:endParaRPr lang="en-US" sz="1600" dirty="0">
              <a:solidFill>
                <a:srgbClr val="002060"/>
              </a:solidFill>
              <a:latin typeface="Arial" pitchFamily="34" charset="0"/>
              <a:cs typeface="Arial" pitchFamily="34" charset="0"/>
            </a:endParaRPr>
          </a:p>
        </p:txBody>
      </p:sp>
      <p:sp>
        <p:nvSpPr>
          <p:cNvPr id="89" name="Right Arrow 88"/>
          <p:cNvSpPr/>
          <p:nvPr/>
        </p:nvSpPr>
        <p:spPr>
          <a:xfrm>
            <a:off x="6081297" y="2627592"/>
            <a:ext cx="371448" cy="280692"/>
          </a:xfrm>
          <a:prstGeom prst="rightArrow">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Arial" pitchFamily="34" charset="0"/>
              <a:cs typeface="Arial" pitchFamily="34" charset="0"/>
            </a:endParaRPr>
          </a:p>
        </p:txBody>
      </p:sp>
      <p:sp>
        <p:nvSpPr>
          <p:cNvPr id="90" name="TextBox 89"/>
          <p:cNvSpPr txBox="1"/>
          <p:nvPr/>
        </p:nvSpPr>
        <p:spPr>
          <a:xfrm>
            <a:off x="6860255" y="2523733"/>
            <a:ext cx="1990553" cy="584775"/>
          </a:xfrm>
          <a:prstGeom prst="rect">
            <a:avLst/>
          </a:prstGeom>
          <a:noFill/>
        </p:spPr>
        <p:txBody>
          <a:bodyPr wrap="square" rtlCol="0">
            <a:spAutoFit/>
          </a:bodyPr>
          <a:lstStyle/>
          <a:p>
            <a:r>
              <a:rPr lang="en-US" sz="1600" dirty="0" smtClean="0">
                <a:solidFill>
                  <a:srgbClr val="002060"/>
                </a:solidFill>
                <a:latin typeface="Arial" pitchFamily="34" charset="0"/>
                <a:cs typeface="Arial" pitchFamily="34" charset="0"/>
              </a:rPr>
              <a:t>Below Baton Rouge channel storage</a:t>
            </a:r>
          </a:p>
        </p:txBody>
      </p:sp>
      <p:sp>
        <p:nvSpPr>
          <p:cNvPr id="39" name="Oval 38"/>
          <p:cNvSpPr/>
          <p:nvPr/>
        </p:nvSpPr>
        <p:spPr>
          <a:xfrm>
            <a:off x="6321837" y="4153011"/>
            <a:ext cx="1733266" cy="8052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053772" y="4918457"/>
            <a:ext cx="1323832" cy="369332"/>
          </a:xfrm>
          <a:prstGeom prst="rect">
            <a:avLst/>
          </a:prstGeom>
          <a:noFill/>
        </p:spPr>
        <p:txBody>
          <a:bodyPr wrap="square" rtlCol="0">
            <a:spAutoFit/>
          </a:bodyPr>
          <a:lstStyle/>
          <a:p>
            <a:r>
              <a:rPr lang="en-US" dirty="0" err="1" smtClean="0">
                <a:solidFill>
                  <a:srgbClr val="002060"/>
                </a:solidFill>
              </a:rPr>
              <a:t>HoP</a:t>
            </a:r>
            <a:endParaRPr lang="en-US" dirty="0">
              <a:solidFill>
                <a:srgbClr val="002060"/>
              </a:solidFill>
            </a:endParaRPr>
          </a:p>
        </p:txBody>
      </p:sp>
    </p:spTree>
    <p:extLst>
      <p:ext uri="{BB962C8B-B14F-4D97-AF65-F5344CB8AC3E}">
        <p14:creationId xmlns:p14="http://schemas.microsoft.com/office/powerpoint/2010/main" val="3560651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64656" y="508188"/>
            <a:ext cx="6814228" cy="5197293"/>
          </a:xfrm>
          <a:prstGeom prst="rect">
            <a:avLst/>
          </a:prstGeom>
          <a:noFill/>
          <a:ln w="9525">
            <a:solidFill>
              <a:schemeClr val="tx1"/>
            </a:solidFill>
            <a:miter lim="800000"/>
            <a:headEnd/>
            <a:tailEnd/>
          </a:ln>
          <a:effectLst>
            <a:glow rad="63500">
              <a:schemeClr val="accent4">
                <a:satMod val="175000"/>
                <a:alpha val="40000"/>
              </a:schemeClr>
            </a:glow>
          </a:effectLst>
        </p:spPr>
      </p:pic>
      <p:sp>
        <p:nvSpPr>
          <p:cNvPr id="3" name="TextBox 2"/>
          <p:cNvSpPr txBox="1"/>
          <p:nvPr/>
        </p:nvSpPr>
        <p:spPr>
          <a:xfrm>
            <a:off x="348342" y="6348549"/>
            <a:ext cx="3178114" cy="338554"/>
          </a:xfrm>
          <a:prstGeom prst="rect">
            <a:avLst/>
          </a:prstGeom>
          <a:noFill/>
        </p:spPr>
        <p:txBody>
          <a:bodyPr wrap="none" rtlCol="0">
            <a:spAutoFit/>
          </a:bodyPr>
          <a:lstStyle/>
          <a:p>
            <a:r>
              <a:rPr lang="en-US" sz="1600" dirty="0" smtClean="0"/>
              <a:t>Mead Allison, University of Texas</a:t>
            </a:r>
            <a:endParaRPr lang="en-US" sz="16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Objectives of the Mississippi River Hydrodynamic Study</a:t>
            </a:r>
            <a:endParaRPr lang="en-US" sz="40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517301"/>
            <a:ext cx="8229600" cy="3466681"/>
          </a:xfrm>
        </p:spPr>
        <p:txBody>
          <a:bodyPr/>
          <a:lstStyle/>
          <a:p>
            <a:r>
              <a:rPr lang="en-US" sz="2000" dirty="0" smtClean="0"/>
              <a:t>“The Mississippi River Hydrodynamic Study (MRH) will provide data and models to represent the existing Mississippi River below the Old River Control Structure (ORCS) is necessary to properly assess the operation and parameters of the Mississippi River &amp; Tributaries (MR&amp;T) system with respect to the available fresh water, nutrients and sediment transported by the river system, while considering the requirements for flood control and navigation along the river. The Mississippi River Hydrodynamic Study area encompasses the Mississippi River from the ORCS to the Gulf of Mexico.”</a:t>
            </a:r>
          </a:p>
          <a:p>
            <a:r>
              <a:rPr lang="en-US" sz="2000" b="1" i="1" dirty="0" smtClean="0"/>
              <a:t>This part of the Mississippi River Hydro and Delta Management Project has been included in the “Watershed Studies” component of planning studies and not subject to “3x3x3”</a:t>
            </a:r>
          </a:p>
          <a:p>
            <a:endParaRPr lang="en-US" sz="2200" dirty="0"/>
          </a:p>
        </p:txBody>
      </p:sp>
      <p:sp>
        <p:nvSpPr>
          <p:cNvPr id="6" name="Slide Number Placeholder 5"/>
          <p:cNvSpPr>
            <a:spLocks noGrp="1"/>
          </p:cNvSpPr>
          <p:nvPr>
            <p:ph type="sldNum" sz="quarter" idx="10"/>
          </p:nvPr>
        </p:nvSpPr>
        <p:spPr/>
        <p:txBody>
          <a:bodyPr/>
          <a:lstStyle/>
          <a:p>
            <a:pPr>
              <a:defRPr/>
            </a:pPr>
            <a:fld id="{43C4080E-E31F-490B-903B-B331DEC4CBC5}" type="slidenum">
              <a:rPr lang="en-US" smtClean="0"/>
              <a:pPr>
                <a:defRPr/>
              </a:pPr>
              <a:t>4</a:t>
            </a:fld>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effectLst>
                  <a:outerShdw blurRad="38100" dist="38100" dir="2700000" algn="tl">
                    <a:srgbClr val="000000">
                      <a:alpha val="43137"/>
                    </a:srgbClr>
                  </a:outerShdw>
                </a:effectLst>
              </a:rPr>
              <a:t>Questions to be Addressed:</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26383"/>
            <a:ext cx="8229600" cy="4675406"/>
          </a:xfrm>
        </p:spPr>
        <p:txBody>
          <a:bodyPr/>
          <a:lstStyle/>
          <a:p>
            <a:r>
              <a:rPr lang="en-US" sz="2400" dirty="0" smtClean="0"/>
              <a:t>The Hydro team held a workshop over 3 years ago and articulated over 100 questions that needed to be addressed in order to understand the effects of diversions and other restoration projects on the main stem of the Mississippi River.  These can be broadly grouped as:</a:t>
            </a:r>
          </a:p>
          <a:p>
            <a:pPr lvl="1"/>
            <a:r>
              <a:rPr lang="en-US" sz="2000" dirty="0" smtClean="0"/>
              <a:t>Questions about the spatial and temporal availability of water and sediment resources and their movement through the system; and</a:t>
            </a:r>
          </a:p>
          <a:p>
            <a:pPr lvl="1"/>
            <a:r>
              <a:rPr lang="en-US" sz="2000" dirty="0" smtClean="0"/>
              <a:t>Questions about how the removal of water and sediment will effect the sustainability of the river channel and the resources required to maintain the multiple uses of the river under projected future conditions such as climate change and channel modification.</a:t>
            </a:r>
            <a:endParaRPr lang="en-US" dirty="0" smtClean="0"/>
          </a:p>
          <a:p>
            <a:pPr lvl="1">
              <a:buNone/>
            </a:pP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Overall Project Structure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21970"/>
            <a:ext cx="8229600" cy="4156364"/>
          </a:xfrm>
        </p:spPr>
        <p:txBody>
          <a:bodyPr/>
          <a:lstStyle/>
          <a:p>
            <a:r>
              <a:rPr lang="en-US" sz="2800" b="1" dirty="0" smtClean="0"/>
              <a:t>Task 1: Geomorphic Assessment</a:t>
            </a:r>
          </a:p>
          <a:p>
            <a:r>
              <a:rPr lang="en-US" sz="2800" b="1" dirty="0" smtClean="0"/>
              <a:t>Task 2: Data Collection and Analysis </a:t>
            </a:r>
          </a:p>
          <a:p>
            <a:r>
              <a:rPr lang="en-US" sz="2800" b="1" dirty="0" smtClean="0"/>
              <a:t>Task 3: Definition of Metrics for Assessing Model Predictive Skill</a:t>
            </a:r>
          </a:p>
          <a:p>
            <a:r>
              <a:rPr lang="en-US" sz="2800" b="1" dirty="0" smtClean="0"/>
              <a:t>Task 4: Data Management</a:t>
            </a:r>
          </a:p>
          <a:p>
            <a:r>
              <a:rPr lang="en-US" sz="2800" b="1" dirty="0" smtClean="0"/>
              <a:t>Task 5: One-Dimensional Modeling</a:t>
            </a:r>
          </a:p>
          <a:p>
            <a:r>
              <a:rPr lang="en-US" sz="2800" b="1" dirty="0" smtClean="0"/>
              <a:t>Task 6: Multi-dimensional Modeling</a:t>
            </a:r>
            <a:endParaRPr lang="en-US" b="1" dirty="0" smtClean="0"/>
          </a:p>
          <a:p>
            <a:pPr>
              <a:buNone/>
            </a:pPr>
            <a:r>
              <a:rPr lang="en-US" sz="2400" dirty="0" smtClean="0">
                <a:effectLst>
                  <a:outerShdw blurRad="38100" dist="38100" dir="2700000" algn="tl">
                    <a:srgbClr val="000000">
                      <a:alpha val="43137"/>
                    </a:srgbClr>
                  </a:outerShdw>
                </a:effectLst>
              </a:rPr>
              <a:t>		Each team is co-lead by a State and Federal 	representative and coordinated by “Technical Leads”</a:t>
            </a:r>
            <a:endParaRPr lang="en-US" sz="2400" dirty="0"/>
          </a:p>
        </p:txBody>
      </p:sp>
      <p:sp>
        <p:nvSpPr>
          <p:cNvPr id="4" name="Slide Number Placeholder 3"/>
          <p:cNvSpPr>
            <a:spLocks noGrp="1"/>
          </p:cNvSpPr>
          <p:nvPr>
            <p:ph type="sldNum" sz="quarter" idx="10"/>
          </p:nvPr>
        </p:nvSpPr>
        <p:spPr/>
        <p:txBody>
          <a:bodyPr/>
          <a:lstStyle/>
          <a:p>
            <a:pPr>
              <a:defRPr/>
            </a:pPr>
            <a:fld id="{43C4080E-E31F-490B-903B-B331DEC4CBC5}" type="slidenum">
              <a:rPr lang="en-US" smtClean="0"/>
              <a:pPr>
                <a:defRPr/>
              </a:pPr>
              <a:t>6</a:t>
            </a:fld>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Grp="1" noChangeArrowheads="1"/>
          </p:cNvSpPr>
          <p:nvPr>
            <p:ph type="body" idx="1"/>
          </p:nvPr>
        </p:nvSpPr>
        <p:spPr>
          <a:xfrm>
            <a:off x="274053" y="1754048"/>
            <a:ext cx="4772025" cy="4114800"/>
          </a:xfrm>
        </p:spPr>
        <p:txBody>
          <a:bodyPr/>
          <a:lstStyle/>
          <a:p>
            <a:pPr eaLnBrk="1" hangingPunct="1"/>
            <a:r>
              <a:rPr lang="en-US" sz="2400" dirty="0" smtClean="0"/>
              <a:t>Data Compilation</a:t>
            </a:r>
          </a:p>
          <a:p>
            <a:pPr eaLnBrk="1" hangingPunct="1"/>
            <a:r>
              <a:rPr lang="en-US" sz="2400" dirty="0" smtClean="0"/>
              <a:t>Geometric Data Analysis</a:t>
            </a:r>
          </a:p>
          <a:p>
            <a:pPr eaLnBrk="1" hangingPunct="1"/>
            <a:r>
              <a:rPr lang="en-US" sz="2400" dirty="0" smtClean="0"/>
              <a:t>Gage and Discharge Analysis</a:t>
            </a:r>
          </a:p>
          <a:p>
            <a:pPr eaLnBrk="1" hangingPunct="1"/>
            <a:r>
              <a:rPr lang="en-US" sz="2400" dirty="0" smtClean="0"/>
              <a:t>Analysis of Dredge Records</a:t>
            </a:r>
          </a:p>
          <a:p>
            <a:pPr eaLnBrk="1" hangingPunct="1"/>
            <a:r>
              <a:rPr lang="en-US" sz="2400" dirty="0" smtClean="0"/>
              <a:t>Suspended Sediment Analysis</a:t>
            </a:r>
          </a:p>
          <a:p>
            <a:pPr eaLnBrk="1" hangingPunct="1"/>
            <a:r>
              <a:rPr lang="en-US" sz="2400" dirty="0" smtClean="0"/>
              <a:t>Bed Material Analysis</a:t>
            </a:r>
          </a:p>
          <a:p>
            <a:pPr eaLnBrk="1" hangingPunct="1"/>
            <a:r>
              <a:rPr lang="en-US" sz="2400" dirty="0" smtClean="0"/>
              <a:t>Event Timeline Analysis</a:t>
            </a:r>
          </a:p>
          <a:p>
            <a:pPr eaLnBrk="1" hangingPunct="1"/>
            <a:r>
              <a:rPr lang="en-US" sz="2400" dirty="0" smtClean="0"/>
              <a:t>Integration</a:t>
            </a:r>
          </a:p>
        </p:txBody>
      </p:sp>
      <p:sp>
        <p:nvSpPr>
          <p:cNvPr id="2" name="AutoShape 2" descr="http://thumbp10-ne1.thumb.mail.yahoo.com/tn?sid=1649859034&amp;mid=AIxXimIAAX8LT5XPpg72xgNziR4&amp;midoffset=2_0_0_1_50576&amp;partid=4&amp;f=1257&amp;fid=Inbox&amp;w=620&amp;h=480&amp;httperr=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7"/>
          <p:cNvSpPr>
            <a:spLocks noGrp="1"/>
          </p:cNvSpPr>
          <p:nvPr>
            <p:ph type="title"/>
          </p:nvPr>
        </p:nvSpPr>
        <p:spPr>
          <a:xfrm>
            <a:off x="472966" y="0"/>
            <a:ext cx="8229600" cy="1143000"/>
          </a:xfrm>
        </p:spPr>
        <p:txBody>
          <a:bodyPr/>
          <a:lstStyle/>
          <a:p>
            <a:r>
              <a:rPr lang="en-US" sz="4000" b="1" dirty="0" smtClean="0">
                <a:effectLst>
                  <a:outerShdw blurRad="38100" dist="38100" dir="2700000" algn="tl">
                    <a:srgbClr val="000000">
                      <a:alpha val="43137"/>
                    </a:srgbClr>
                  </a:outerShdw>
                </a:effectLst>
              </a:rPr>
              <a:t>Task 1. Geomorphic Assessment</a:t>
            </a:r>
            <a:endParaRPr lang="en-US" sz="4000" b="1" dirty="0">
              <a:effectLst>
                <a:outerShdw blurRad="38100" dist="38100" dir="2700000" algn="tl">
                  <a:srgbClr val="000000">
                    <a:alpha val="43137"/>
                  </a:srgbClr>
                </a:outerShdw>
              </a:effectLst>
            </a:endParaRPr>
          </a:p>
        </p:txBody>
      </p:sp>
      <p:sp>
        <p:nvSpPr>
          <p:cNvPr id="10" name="Slide Number Placeholder 9"/>
          <p:cNvSpPr>
            <a:spLocks noGrp="1"/>
          </p:cNvSpPr>
          <p:nvPr>
            <p:ph type="sldNum" sz="quarter" idx="10"/>
          </p:nvPr>
        </p:nvSpPr>
        <p:spPr/>
        <p:txBody>
          <a:bodyPr/>
          <a:lstStyle/>
          <a:p>
            <a:pPr>
              <a:defRPr/>
            </a:pPr>
            <a:fld id="{43C4080E-E31F-490B-903B-B331DEC4CBC5}" type="slidenum">
              <a:rPr lang="en-US" smtClean="0"/>
              <a:pPr>
                <a:defRPr/>
              </a:pPr>
              <a:t>7</a:t>
            </a:fld>
            <a:endParaRPr lang="en-US" dirty="0"/>
          </a:p>
        </p:txBody>
      </p:sp>
      <p:pic>
        <p:nvPicPr>
          <p:cNvPr id="9" name="Picture 2" descr="XS_20"/>
          <p:cNvPicPr>
            <a:picLocks noChangeAspect="1" noChangeArrowheads="1"/>
          </p:cNvPicPr>
          <p:nvPr/>
        </p:nvPicPr>
        <p:blipFill>
          <a:blip r:embed="rId3" cstate="print"/>
          <a:stretch>
            <a:fillRect/>
          </a:stretch>
        </p:blipFill>
        <p:spPr bwMode="auto">
          <a:xfrm>
            <a:off x="4412975" y="929788"/>
            <a:ext cx="3133150" cy="1727573"/>
          </a:xfrm>
          <a:prstGeom prst="rect">
            <a:avLst/>
          </a:prstGeom>
          <a:noFill/>
          <a:ln w="9525">
            <a:solidFill>
              <a:schemeClr val="tx1"/>
            </a:solidFill>
            <a:miter lim="800000"/>
            <a:headEnd/>
            <a:tailEnd/>
          </a:ln>
        </p:spPr>
      </p:pic>
      <p:pic>
        <p:nvPicPr>
          <p:cNvPr id="11" name="Picture 2" descr="Contours_sep2003"/>
          <p:cNvPicPr>
            <a:picLocks noChangeAspect="1" noChangeArrowheads="1"/>
          </p:cNvPicPr>
          <p:nvPr/>
        </p:nvPicPr>
        <p:blipFill>
          <a:blip r:embed="rId4" cstate="print"/>
          <a:stretch>
            <a:fillRect/>
          </a:stretch>
        </p:blipFill>
        <p:spPr bwMode="auto">
          <a:xfrm>
            <a:off x="6653653" y="2393155"/>
            <a:ext cx="2066965" cy="2674897"/>
          </a:xfrm>
          <a:prstGeom prst="rect">
            <a:avLst/>
          </a:prstGeom>
          <a:noFill/>
          <a:ln w="9525">
            <a:solidFill>
              <a:schemeClr val="tx1"/>
            </a:solid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4167520" y="4842718"/>
            <a:ext cx="2806090" cy="1668187"/>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94494391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4000" b="1" dirty="0" smtClean="0">
                <a:effectLst>
                  <a:outerShdw blurRad="38100" dist="38100" dir="2700000" algn="tl">
                    <a:srgbClr val="000000">
                      <a:alpha val="43137"/>
                    </a:srgbClr>
                  </a:outerShdw>
                </a:effectLst>
              </a:rPr>
              <a:t>Task 2: Data Collection and Analysis</a:t>
            </a:r>
          </a:p>
        </p:txBody>
      </p:sp>
      <p:sp>
        <p:nvSpPr>
          <p:cNvPr id="4099" name="Rectangle 3"/>
          <p:cNvSpPr>
            <a:spLocks noGrp="1" noChangeArrowheads="1"/>
          </p:cNvSpPr>
          <p:nvPr>
            <p:ph idx="1"/>
          </p:nvPr>
        </p:nvSpPr>
        <p:spPr>
          <a:xfrm>
            <a:off x="457200" y="1511166"/>
            <a:ext cx="8229600" cy="3975234"/>
          </a:xfrm>
        </p:spPr>
        <p:txBody>
          <a:bodyPr/>
          <a:lstStyle/>
          <a:p>
            <a:pPr lvl="1" eaLnBrk="1" hangingPunct="1"/>
            <a:r>
              <a:rPr lang="en-US" sz="2000" b="1" dirty="0" smtClean="0"/>
              <a:t>The overall objective is to utilize existing data and to collect and analyze new data to enhance the understanding of hydrodynamic and sediment processes in the lower MS River in order to support numerical modeling efforts</a:t>
            </a:r>
            <a:endParaRPr lang="en-US" sz="2000" dirty="0" smtClean="0"/>
          </a:p>
          <a:p>
            <a:pPr lvl="2" eaLnBrk="1" hangingPunct="1"/>
            <a:r>
              <a:rPr lang="en-US" sz="1600" dirty="0" smtClean="0"/>
              <a:t>Objective 1: Trace a suspended sediment “pulse” through the system from ORCC to the deepwater passes and account for the processes that add/subtract from the water discharge and to/from the concentration and grain size composition of the suspended sediment.</a:t>
            </a:r>
          </a:p>
          <a:p>
            <a:pPr lvl="2" eaLnBrk="1" hangingPunct="1"/>
            <a:r>
              <a:rPr lang="en-US" sz="1600" dirty="0" smtClean="0"/>
              <a:t>Objective 2: Evaluate downstream transport of sand on lateral and point-bars in the lower river by assessing dune migration</a:t>
            </a:r>
          </a:p>
          <a:p>
            <a:pPr lvl="2" eaLnBrk="1" hangingPunct="1"/>
            <a:r>
              <a:rPr lang="en-US" sz="1600" dirty="0" smtClean="0"/>
              <a:t>Objective 3: Evaluate the complex behavior of water, sediment and nutrients in the </a:t>
            </a:r>
            <a:r>
              <a:rPr lang="en-US" sz="1600" dirty="0" err="1" smtClean="0"/>
              <a:t>Ostrica</a:t>
            </a:r>
            <a:r>
              <a:rPr lang="en-US" sz="1600" dirty="0" smtClean="0"/>
              <a:t> (RM24) to deepwater pass mouth(s) estuarine reach which experiences salt wedge penetration</a:t>
            </a:r>
          </a:p>
          <a:p>
            <a:pPr lvl="2" eaLnBrk="1" hangingPunct="1"/>
            <a:endParaRPr lang="en-US" sz="1600" dirty="0" smtClean="0"/>
          </a:p>
          <a:p>
            <a:pPr lvl="2" eaLnBrk="1" hangingPunct="1"/>
            <a:endParaRPr lang="en-US" sz="1600" dirty="0" smtClean="0"/>
          </a:p>
          <a:p>
            <a:pPr eaLnBrk="1" hangingPunct="1">
              <a:buFont typeface="Wingdings" pitchFamily="2" charset="2"/>
              <a:buNone/>
            </a:pPr>
            <a:r>
              <a:rPr lang="en-US" dirty="0" smtClean="0"/>
              <a:t> </a:t>
            </a:r>
          </a:p>
        </p:txBody>
      </p:sp>
      <p:sp>
        <p:nvSpPr>
          <p:cNvPr id="5" name="Slide Number Placeholder 4"/>
          <p:cNvSpPr>
            <a:spLocks noGrp="1"/>
          </p:cNvSpPr>
          <p:nvPr>
            <p:ph type="sldNum" sz="quarter" idx="10"/>
          </p:nvPr>
        </p:nvSpPr>
        <p:spPr/>
        <p:txBody>
          <a:bodyPr/>
          <a:lstStyle/>
          <a:p>
            <a:pPr>
              <a:defRPr/>
            </a:pPr>
            <a:fld id="{43C4080E-E31F-490B-903B-B331DEC4CBC5}" type="slidenum">
              <a:rPr lang="en-US" smtClean="0"/>
              <a:pPr>
                <a:defRPr/>
              </a:pPr>
              <a:t>8</a:t>
            </a:fld>
            <a:endParaRPr lang="en-US" dirty="0"/>
          </a:p>
        </p:txBody>
      </p:sp>
      <p:pic>
        <p:nvPicPr>
          <p:cNvPr id="6" name="Picture 3"/>
          <p:cNvPicPr>
            <a:picLocks noChangeAspect="1" noChangeArrowheads="1"/>
          </p:cNvPicPr>
          <p:nvPr/>
        </p:nvPicPr>
        <p:blipFill>
          <a:blip r:embed="rId3" cstate="print"/>
          <a:srcRect l="40298" t="35541" r="22089" b="21503"/>
          <a:stretch>
            <a:fillRect/>
          </a:stretch>
        </p:blipFill>
        <p:spPr bwMode="auto">
          <a:xfrm>
            <a:off x="7093819" y="4978257"/>
            <a:ext cx="1915429" cy="1860493"/>
          </a:xfrm>
          <a:prstGeom prst="rect">
            <a:avLst/>
          </a:prstGeom>
          <a:noFill/>
          <a:ln w="9525">
            <a:solidFill>
              <a:schemeClr val="bg2"/>
            </a:solidFill>
            <a:miter lim="800000"/>
            <a:headEnd/>
            <a:tailEnd/>
          </a:ln>
        </p:spPr>
      </p:pic>
      <p:pic>
        <p:nvPicPr>
          <p:cNvPr id="7" name="Picture 11" descr="P5060017"/>
          <p:cNvPicPr>
            <a:picLocks noChangeAspect="1" noChangeArrowheads="1"/>
          </p:cNvPicPr>
          <p:nvPr/>
        </p:nvPicPr>
        <p:blipFill>
          <a:blip r:embed="rId4" cstate="print"/>
          <a:srcRect/>
          <a:stretch>
            <a:fillRect/>
          </a:stretch>
        </p:blipFill>
        <p:spPr bwMode="auto">
          <a:xfrm>
            <a:off x="86838" y="5172071"/>
            <a:ext cx="2209406" cy="1657054"/>
          </a:xfrm>
          <a:prstGeom prst="rect">
            <a:avLst/>
          </a:prstGeom>
          <a:noFill/>
          <a:ln w="9525">
            <a:solidFill>
              <a:schemeClr val="tx1">
                <a:lumMod val="65000"/>
                <a:lumOff val="35000"/>
              </a:schemeClr>
            </a:solidFill>
            <a:miter lim="800000"/>
            <a:headEnd/>
            <a:tailEnd/>
          </a:ln>
        </p:spPr>
      </p:pic>
      <p:pic>
        <p:nvPicPr>
          <p:cNvPr id="8" name="Picture 10" descr="February_2008_004[1]"/>
          <p:cNvPicPr>
            <a:picLocks noChangeAspect="1" noChangeArrowheads="1"/>
          </p:cNvPicPr>
          <p:nvPr/>
        </p:nvPicPr>
        <p:blipFill>
          <a:blip r:embed="rId5" cstate="print"/>
          <a:srcRect/>
          <a:stretch>
            <a:fillRect/>
          </a:stretch>
        </p:blipFill>
        <p:spPr bwMode="auto">
          <a:xfrm>
            <a:off x="3244287" y="5209978"/>
            <a:ext cx="2684875" cy="1619147"/>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smtClean="0">
                <a:effectLst>
                  <a:outerShdw blurRad="38100" dist="38100" dir="2700000" algn="tl">
                    <a:srgbClr val="000000">
                      <a:alpha val="43137"/>
                    </a:srgbClr>
                  </a:outerShdw>
                </a:effectLst>
              </a:rPr>
              <a:t>Task 3: Definition of Metrics for Assessing Model Predictive Skill</a:t>
            </a:r>
          </a:p>
        </p:txBody>
      </p:sp>
      <p:sp>
        <p:nvSpPr>
          <p:cNvPr id="6147" name="Content Placeholder 2"/>
          <p:cNvSpPr>
            <a:spLocks noGrp="1"/>
          </p:cNvSpPr>
          <p:nvPr>
            <p:ph idx="1"/>
          </p:nvPr>
        </p:nvSpPr>
        <p:spPr/>
        <p:txBody>
          <a:bodyPr/>
          <a:lstStyle/>
          <a:p>
            <a:pPr lvl="1" eaLnBrk="1" hangingPunct="1"/>
            <a:r>
              <a:rPr lang="en-US" sz="2400" b="1" dirty="0" smtClean="0"/>
              <a:t>Overall objective was to develop metrics to assess the predictive performance of the one and multi-dimensional models applied in this study.  Separate metrics will be developed for each model type used in the study.  The metrics will serve as a quantitative and unified tool to assess the models predictive performance.   </a:t>
            </a:r>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43C4080E-E31F-490B-903B-B331DEC4CBC5}" type="slidenum">
              <a:rPr lang="en-US" smtClean="0"/>
              <a:pPr>
                <a:defRPr/>
              </a:pPr>
              <a:t>9</a:t>
            </a:fld>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17487</TotalTime>
  <Words>836</Words>
  <Application>Microsoft Office PowerPoint</Application>
  <PresentationFormat>On-screen Show (4:3)</PresentationFormat>
  <Paragraphs>104</Paragraphs>
  <Slides>12</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ＭＳ Ｐゴシック</vt:lpstr>
      <vt:lpstr>Arial</vt:lpstr>
      <vt:lpstr>Times New Roman</vt:lpstr>
      <vt:lpstr>Wingdings</vt:lpstr>
      <vt:lpstr>Wingdings 3</vt:lpstr>
      <vt:lpstr>Custom Design</vt:lpstr>
      <vt:lpstr>2_Default Design</vt:lpstr>
      <vt:lpstr>1_Custom Design</vt:lpstr>
      <vt:lpstr>2_Custom Design</vt:lpstr>
      <vt:lpstr>3_Custom Design</vt:lpstr>
      <vt:lpstr>PowerPoint Presentation</vt:lpstr>
      <vt:lpstr>PowerPoint Presentation</vt:lpstr>
      <vt:lpstr>PowerPoint Presentation</vt:lpstr>
      <vt:lpstr>Objectives of the Mississippi River Hydrodynamic Study</vt:lpstr>
      <vt:lpstr>Questions to be Addressed:</vt:lpstr>
      <vt:lpstr>Overall Project Structure</vt:lpstr>
      <vt:lpstr>Task 1. Geomorphic Assessment</vt:lpstr>
      <vt:lpstr>Task 2: Data Collection and Analysis</vt:lpstr>
      <vt:lpstr>Task 3: Definition of Metrics for Assessing Model Predictive Skill</vt:lpstr>
      <vt:lpstr>Task 4:Data Management</vt:lpstr>
      <vt:lpstr>Tasks 5 and 6: One- and Multi- Dimensional Modeling</vt:lpstr>
      <vt:lpstr>MS River Delta Management</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Leland Moss</cp:lastModifiedBy>
  <cp:revision>372</cp:revision>
  <dcterms:created xsi:type="dcterms:W3CDTF">2009-05-21T17:19:18Z</dcterms:created>
  <dcterms:modified xsi:type="dcterms:W3CDTF">2014-05-01T13:15:29Z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000800d041000000000001024120</vt:lpwstr>
  </property>
  <property fmtid="{D5CDD505-2E9C-101B-9397-08002B2CF9AE}" pid="3" name="_NewReviewCycle">
    <vt:lpwstr/>
  </property>
</Properties>
</file>