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7" r:id="rId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84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7E21E2B-B711-441A-A167-DB5FA80634C3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87592726-EE5C-48D8-818C-6E5568190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2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9DAD6-7B1E-4090-92B4-A04BB40AAD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1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D4E4C-01BE-4C58-AE4E-CA298E3A371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970939" y="8918880"/>
            <a:ext cx="3037840" cy="469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51" tIns="46926" rIns="93851" bIns="46926" anchor="b"/>
          <a:lstStyle/>
          <a:p>
            <a:pPr algn="r">
              <a:defRPr/>
            </a:pPr>
            <a:fld id="{377B0D46-0E92-4C81-8317-5CF964E5F078}" type="slidenum">
              <a:rPr lang="en-US" sz="1200"/>
              <a:pPr algn="r">
                <a:defRPr/>
              </a:pPr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7957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8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8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73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7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0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0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0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3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9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50DD-53A6-4C3D-8B29-2B9B2C4C5492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F6AC-730B-4601-8D72-0D4F31B17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9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6917" y="104060"/>
            <a:ext cx="8797016" cy="67539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itchFamily="2" charset="2"/>
              <a:buChar char="v"/>
            </a:pPr>
            <a:r>
              <a:rPr lang="en-US" sz="2400" b="1" dirty="0" smtClean="0"/>
              <a:t>Sediment diversions and oyster challenges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u="sng" dirty="0" smtClean="0"/>
              <a:t>Timing</a:t>
            </a:r>
            <a:r>
              <a:rPr lang="en-US" sz="1600" b="1" u="sng" dirty="0"/>
              <a:t>, duration and frequency of low </a:t>
            </a:r>
            <a:r>
              <a:rPr lang="en-US" sz="1600" b="1" u="sng" dirty="0" smtClean="0"/>
              <a:t>salinity </a:t>
            </a:r>
            <a:r>
              <a:rPr lang="en-US" sz="1600" b="1" dirty="0" smtClean="0"/>
              <a:t>affect:</a:t>
            </a:r>
          </a:p>
          <a:p>
            <a:pPr marL="1428750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Oyster survival, recruitment, population structure</a:t>
            </a:r>
          </a:p>
          <a:p>
            <a:pPr marL="1428750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Habitat availability through effects on population structure (</a:t>
            </a:r>
            <a:r>
              <a:rPr lang="en-US" sz="1400" b="1" dirty="0" err="1"/>
              <a:t>dS</a:t>
            </a:r>
            <a:r>
              <a:rPr lang="en-US" sz="1400" b="1" dirty="0"/>
              <a:t>/</a:t>
            </a:r>
            <a:r>
              <a:rPr lang="en-US" sz="1400" b="1" dirty="0" err="1"/>
              <a:t>dT</a:t>
            </a:r>
            <a:r>
              <a:rPr lang="en-US" sz="1400" b="1" dirty="0"/>
              <a:t> &gt; 0)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sz="1200" b="1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b="1" u="sng" dirty="0"/>
              <a:t>Sediment and nutrient loads </a:t>
            </a:r>
            <a:r>
              <a:rPr lang="en-US" sz="1600" b="1" dirty="0"/>
              <a:t>have unknown effects on: </a:t>
            </a:r>
          </a:p>
          <a:p>
            <a:pPr marL="1428750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 smtClean="0"/>
              <a:t>Food </a:t>
            </a:r>
            <a:r>
              <a:rPr lang="en-US" sz="1400" b="1" dirty="0"/>
              <a:t>quality, food quantity</a:t>
            </a:r>
          </a:p>
          <a:p>
            <a:pPr marL="1428750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Oyster feeding and respiration rates</a:t>
            </a:r>
          </a:p>
          <a:p>
            <a:pPr marL="1428750" lvl="4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1" dirty="0"/>
              <a:t>Habitat availability through physical habitat alteration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en-US" sz="2400" b="1" dirty="0" smtClean="0"/>
              <a:t>Studies</a:t>
            </a:r>
            <a:endParaRPr lang="en-US" sz="2400" b="1" dirty="0"/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b="1" dirty="0" smtClean="0"/>
              <a:t> </a:t>
            </a:r>
            <a:r>
              <a:rPr lang="en-US" sz="1800" b="1" u="sng" dirty="0" smtClean="0"/>
              <a:t>Field and lab studies </a:t>
            </a:r>
            <a:r>
              <a:rPr lang="en-US" sz="1800" b="1" dirty="0" smtClean="0"/>
              <a:t>on size-class tolerances to salinity and sediment load effects; effects on feeding rates, respiration, survival &amp; resulting population structure</a:t>
            </a:r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endParaRPr lang="en-US" sz="1800" b="1" dirty="0" smtClean="0"/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b="1" dirty="0" smtClean="0"/>
              <a:t>Use results of field and lab studies and DEB, and population level models to </a:t>
            </a:r>
            <a:r>
              <a:rPr lang="en-US" sz="1800" b="1" u="sng" dirty="0" smtClean="0"/>
              <a:t>model effects </a:t>
            </a:r>
            <a:r>
              <a:rPr lang="en-US" sz="1800" b="1" dirty="0" smtClean="0"/>
              <a:t>of variable sediment diversion operating schemes on</a:t>
            </a:r>
          </a:p>
          <a:p>
            <a:pPr marL="91440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 smtClean="0"/>
              <a:t> </a:t>
            </a:r>
            <a:r>
              <a:rPr lang="en-US" sz="1600" b="1" dirty="0" smtClean="0"/>
              <a:t>oyster survival, recruitment; resulting population structure </a:t>
            </a:r>
          </a:p>
          <a:p>
            <a:pPr marL="91440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 recovery potential</a:t>
            </a:r>
            <a:r>
              <a:rPr lang="en-US" sz="1600" b="1" dirty="0"/>
              <a:t> </a:t>
            </a:r>
            <a:r>
              <a:rPr lang="en-US" sz="1600" b="1" dirty="0" smtClean="0"/>
              <a:t>from “bad” years; population maintenance </a:t>
            </a:r>
          </a:p>
          <a:p>
            <a:pPr marL="91440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1" dirty="0" smtClean="0"/>
              <a:t> habitat availability (shell resources); </a:t>
            </a:r>
            <a:r>
              <a:rPr lang="en-US" sz="1600" b="1" dirty="0" err="1" smtClean="0"/>
              <a:t>dS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dT</a:t>
            </a:r>
            <a:r>
              <a:rPr lang="en-US" sz="1600" b="1" dirty="0" smtClean="0"/>
              <a:t> ≥ 0 </a:t>
            </a:r>
          </a:p>
          <a:p>
            <a:pPr marL="914400" lvl="3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b="1" dirty="0" smtClean="0"/>
              <a:t>Understand estuary </a:t>
            </a:r>
            <a:r>
              <a:rPr lang="en-US" sz="1800" b="1" u="sng" dirty="0" err="1" smtClean="0"/>
              <a:t>metapopulation</a:t>
            </a:r>
            <a:r>
              <a:rPr lang="en-US" sz="1800" b="1" u="sng" dirty="0" smtClean="0"/>
              <a:t> dynamics</a:t>
            </a:r>
            <a:r>
              <a:rPr lang="en-US" sz="1800" b="1" dirty="0" smtClean="0"/>
              <a:t>: locations of source populations &amp; capacity for adaptation</a:t>
            </a:r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endParaRPr lang="en-US" sz="1800" b="1" dirty="0" smtClean="0"/>
          </a:p>
          <a:p>
            <a:pPr marL="400050" lvl="2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b="1" dirty="0" smtClean="0"/>
              <a:t>Examine alternate locations for leases, aquaculture sites using </a:t>
            </a:r>
            <a:r>
              <a:rPr lang="en-US" sz="1800" b="1" u="sng" dirty="0" smtClean="0"/>
              <a:t>carrying capacity </a:t>
            </a:r>
            <a:r>
              <a:rPr lang="en-US" sz="1800" b="1" dirty="0" smtClean="0"/>
              <a:t>models, DEB modeling, coupled with hydrodynamic models </a:t>
            </a:r>
            <a:endParaRPr lang="en-US" sz="18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7320847" y="104060"/>
            <a:ext cx="5159157" cy="4029123"/>
            <a:chOff x="5865026" y="-1423314"/>
            <a:chExt cx="5159157" cy="4029123"/>
          </a:xfrm>
        </p:grpSpPr>
        <p:sp>
          <p:nvSpPr>
            <p:cNvPr id="16" name="TextBox 15"/>
            <p:cNvSpPr txBox="1"/>
            <p:nvPr/>
          </p:nvSpPr>
          <p:spPr>
            <a:xfrm flipH="1">
              <a:off x="5865026" y="-1423314"/>
              <a:ext cx="1488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Temperature</a:t>
              </a:r>
            </a:p>
            <a:p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49930" y="-903428"/>
              <a:ext cx="147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Salinity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166284" y="-337855"/>
              <a:ext cx="256276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tx2"/>
                  </a:solidFill>
                </a:rPr>
                <a:t>Oyster 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survival, recruitment </a:t>
              </a:r>
              <a:r>
                <a:rPr lang="en-US" sz="2000" b="1" dirty="0">
                  <a:solidFill>
                    <a:schemeClr val="tx2"/>
                  </a:solidFill>
                </a:rPr>
                <a:t>and </a:t>
              </a:r>
              <a:r>
                <a:rPr lang="en-US" sz="2000" b="1" dirty="0" smtClean="0">
                  <a:solidFill>
                    <a:schemeClr val="tx2"/>
                  </a:solidFill>
                </a:rPr>
                <a:t>production &amp; habitat availability</a:t>
              </a:r>
              <a:endParaRPr lang="en-US" sz="2000" b="1" dirty="0">
                <a:solidFill>
                  <a:schemeClr val="tx2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19283" y="1453829"/>
              <a:ext cx="110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Flow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04716" y="1516196"/>
              <a:ext cx="1485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2"/>
                  </a:solidFill>
                </a:rPr>
                <a:t>Substrate</a:t>
              </a:r>
              <a:endParaRPr lang="en-US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94491" y="849809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Food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6773779" y="-1030363"/>
              <a:ext cx="1084287" cy="636223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9017880" y="959752"/>
              <a:ext cx="278732" cy="120255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9638565" y="426285"/>
              <a:ext cx="561436" cy="1027544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6773779" y="308746"/>
              <a:ext cx="482458" cy="541063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740366" y="-567464"/>
              <a:ext cx="851835" cy="323681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537619" y="2236477"/>
              <a:ext cx="17626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Sedimentation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193698" y="935738"/>
              <a:ext cx="6619" cy="633441"/>
            </a:xfrm>
            <a:prstGeom prst="straightConnector1">
              <a:avLst/>
            </a:prstGeom>
            <a:ln w="57150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740" y="4610852"/>
            <a:ext cx="3627657" cy="191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Straight Arrow Connector 29"/>
          <p:cNvCxnSpPr>
            <a:stCxn id="27" idx="1"/>
          </p:cNvCxnSpPr>
          <p:nvPr/>
        </p:nvCxnSpPr>
        <p:spPr>
          <a:xfrm flipH="1" flipV="1">
            <a:off x="8442888" y="2800683"/>
            <a:ext cx="1550552" cy="1147834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9797556" y="3389441"/>
            <a:ext cx="355705" cy="404364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8065136" y="1051829"/>
            <a:ext cx="0" cy="1300743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435798" y="497011"/>
            <a:ext cx="550948" cy="179701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44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mlapey\Pictures\Documents\My Documents\PICTUREs WORK\Pictures\Sister Lake 8_25-26 2009\P826044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8965" y="4335097"/>
            <a:ext cx="3525715" cy="158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4484" y="438837"/>
            <a:ext cx="92001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Sediment diversions and fisheries challenges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Changes in </a:t>
            </a:r>
            <a:r>
              <a:rPr lang="en-US" sz="1400" b="1" u="sng" dirty="0" smtClean="0"/>
              <a:t>physical habitat attributes </a:t>
            </a:r>
            <a:r>
              <a:rPr lang="en-US" sz="1400" b="1" dirty="0" smtClean="0"/>
              <a:t>(</a:t>
            </a:r>
            <a:r>
              <a:rPr lang="en-US" sz="1400" b="1" dirty="0" err="1" smtClean="0"/>
              <a:t>marsh:land</a:t>
            </a:r>
            <a:r>
              <a:rPr lang="en-US" sz="1400" b="1" dirty="0" smtClean="0"/>
              <a:t> ratio and configurations, oyster reef habitat, SAV…) affect: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/>
              <a:t>Nekton community assemblages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Availability &amp; accessibility of </a:t>
            </a:r>
            <a:r>
              <a:rPr lang="en-US" sz="1400" b="1" dirty="0"/>
              <a:t>habitat to meet individual species habitat needs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Changes </a:t>
            </a:r>
            <a:r>
              <a:rPr lang="en-US" sz="1400" b="1" dirty="0"/>
              <a:t>in </a:t>
            </a:r>
            <a:r>
              <a:rPr lang="en-US" sz="1400" b="1" u="sng" dirty="0"/>
              <a:t>water quality may alter system-level production</a:t>
            </a:r>
            <a:r>
              <a:rPr lang="en-US" sz="1400" b="1" dirty="0"/>
              <a:t>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Effects on trophic transfer, trophic relay, trophic cascades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/>
              <a:t>Affect consumer resource availability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/>
              <a:t>Effects and relative importance of bottom-up controls vs. physical habitat alteration</a:t>
            </a:r>
          </a:p>
          <a:p>
            <a:pPr lvl="3"/>
            <a:endParaRPr lang="en-US" sz="1600" b="1" dirty="0" smtClean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Studies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sz="1600" b="1" dirty="0"/>
              <a:t>Effects and relative importance of </a:t>
            </a:r>
            <a:r>
              <a:rPr lang="en-US" sz="1600" b="1" u="sng" dirty="0"/>
              <a:t>bottom-up controls vs. physical habitat alteration on system </a:t>
            </a:r>
            <a:r>
              <a:rPr lang="en-US" sz="1600" b="1" u="sng" dirty="0" smtClean="0"/>
              <a:t>production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en-US" sz="1600" b="1" u="sng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600" b="1" u="sng" dirty="0" smtClean="0"/>
              <a:t>Field and manipulative experiments </a:t>
            </a:r>
            <a:r>
              <a:rPr lang="en-US" sz="1600" b="1" dirty="0" smtClean="0"/>
              <a:t>to understand effects of water quality changes (turbidity, nutrients) on trophic transfer or energy </a:t>
            </a:r>
            <a:r>
              <a:rPr lang="en-US" sz="1600" b="1" dirty="0" smtClean="0"/>
              <a:t>flow </a:t>
            </a:r>
            <a:r>
              <a:rPr lang="en-US" sz="1600" b="1" dirty="0" smtClean="0"/>
              <a:t>within communities including between nekton consumers and invertebrate </a:t>
            </a:r>
            <a:r>
              <a:rPr lang="en-US" sz="1600" b="1" dirty="0" smtClean="0"/>
              <a:t>prey (trophic </a:t>
            </a:r>
            <a:r>
              <a:rPr lang="en-US" sz="1600" b="1" dirty="0" smtClean="0"/>
              <a:t>relay:  water - vascular plants - microbes – invertebrates – resident fish – pelagic fish)</a:t>
            </a:r>
          </a:p>
          <a:p>
            <a:pPr lvl="2"/>
            <a:endParaRPr lang="en-US" sz="1600" b="1" dirty="0" smtClean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600" b="1" u="sng" dirty="0" smtClean="0"/>
              <a:t>Analyses of short-term &amp; long-term data, use &amp; continual testing of models </a:t>
            </a:r>
            <a:r>
              <a:rPr lang="en-US" sz="1600" b="1" dirty="0" smtClean="0"/>
              <a:t>to understand operation of diversion (timing, duration, intensity and frequency</a:t>
            </a:r>
            <a:r>
              <a:rPr lang="en-US" sz="1600" b="1" dirty="0" smtClean="0"/>
              <a:t>) </a:t>
            </a:r>
            <a:r>
              <a:rPr lang="en-US" sz="1600" b="1" dirty="0" smtClean="0"/>
              <a:t>and effects on bottom-up controls </a:t>
            </a:r>
            <a:r>
              <a:rPr lang="en-US" sz="1600" dirty="0"/>
              <a:t>	</a:t>
            </a:r>
            <a:r>
              <a:rPr lang="en-US" sz="1600" dirty="0" smtClean="0"/>
              <a:t>	 </a:t>
            </a:r>
          </a:p>
        </p:txBody>
      </p:sp>
      <p:pic>
        <p:nvPicPr>
          <p:cNvPr id="430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2579" y="1479315"/>
            <a:ext cx="2286000" cy="147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2" name="Picture 21" descr="ScreenHunter_01 Jun. 24 14.56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48965" y="2958630"/>
            <a:ext cx="2269614" cy="1479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4" name="Picture 6" descr="http://l.yimg.com/g/images/spaceball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76401" y="228601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DSCF0114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8965" y="0"/>
            <a:ext cx="2269614" cy="1479315"/>
          </a:xfrm>
          <a:prstGeom prst="rect">
            <a:avLst/>
          </a:prstGeom>
        </p:spPr>
      </p:pic>
      <p:pic>
        <p:nvPicPr>
          <p:cNvPr id="32" name="Picture 2" descr="J:\Field Cam Pics\039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48965" y="5719010"/>
            <a:ext cx="2269614" cy="113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1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2530</TotalTime>
  <Words>364</Words>
  <Application>Microsoft Office PowerPoint</Application>
  <PresentationFormat>Widescreen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K Lapeyre</dc:creator>
  <cp:lastModifiedBy>Megan K Lapeyre</cp:lastModifiedBy>
  <cp:revision>63</cp:revision>
  <cp:lastPrinted>2014-04-24T14:44:34Z</cp:lastPrinted>
  <dcterms:created xsi:type="dcterms:W3CDTF">2014-04-15T19:54:32Z</dcterms:created>
  <dcterms:modified xsi:type="dcterms:W3CDTF">2014-04-30T15:39:50Z</dcterms:modified>
</cp:coreProperties>
</file>