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0.xml" ContentType="application/vnd.openxmlformats-officedocument.presentationml.notesSlide+xml"/>
  <Override PartName="/ppt/charts/chart21.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61" r:id="rId3"/>
    <p:sldId id="262" r:id="rId4"/>
    <p:sldId id="263" r:id="rId5"/>
    <p:sldId id="264" r:id="rId6"/>
    <p:sldId id="265" r:id="rId7"/>
    <p:sldId id="267" r:id="rId8"/>
    <p:sldId id="268" r:id="rId9"/>
    <p:sldId id="269" r:id="rId10"/>
    <p:sldId id="270" r:id="rId11"/>
    <p:sldId id="271" r:id="rId12"/>
    <p:sldId id="272" r:id="rId13"/>
    <p:sldId id="273" r:id="rId14"/>
    <p:sldId id="274" r:id="rId15"/>
    <p:sldId id="275" r:id="rId16"/>
    <p:sldId id="276" r:id="rId17"/>
    <p:sldId id="280" r:id="rId18"/>
    <p:sldId id="278" r:id="rId19"/>
    <p:sldId id="266" r:id="rId20"/>
    <p:sldId id="279"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8817" autoAdjust="0"/>
  </p:normalViewPr>
  <p:slideViewPr>
    <p:cSldViewPr>
      <p:cViewPr varScale="1">
        <p:scale>
          <a:sx n="88" d="100"/>
          <a:sy n="88" d="100"/>
        </p:scale>
        <p:origin x="-166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nrfs1\CPRA\Shared\Planning%20and%20Research\Research%20Section\Fisheries%20and%20Wildlife\Diversion%20Technical%20Report\Figures\Copy%20of%20tgator_12.xlsx" TargetMode="External"/><Relationship Id="rId1" Type="http://schemas.openxmlformats.org/officeDocument/2006/relationships/image" Target="../media/image9.JPG"/></Relationships>
</file>

<file path=ppt/charts/_rels/chart10.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Shrimp%20Landings%20Analyses\Shrimp%20Landings%20NOAA%201962-2012.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nrfs1\CPRA\Shared\Planning%20and%20Research\Research%20Section\Fisheries%20and%20Wildlife\Diversion%20Technical%20Report\Figures\Shrimp_trout_oyster%20catch.xlsx" TargetMode="External"/><Relationship Id="rId1" Type="http://schemas.openxmlformats.org/officeDocument/2006/relationships/image" Target="../media/image12.jpg"/></Relationships>
</file>

<file path=ppt/charts/_rels/chart20.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Shrimp%20Landings%20Analyses\LDWF%20Louisiana%20Shrimp%20Data%20By%20Basin.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nrfs1\CPRA\Shared\Planning%20and%20Research\Research%20Section\Fisheries%20and%20Wildlife\Diversion%20Technical%20Report\Figures\Shrimp_trout_oyster%20catch.xlsx" TargetMode="External"/><Relationship Id="rId1" Type="http://schemas.openxmlformats.org/officeDocument/2006/relationships/image" Target="../media/image13.jpg"/></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dnrfs1\CPRA\Shared\Planning%20and%20Research\Research%20Section\Fisheries%20and%20Wildlife\Diversion%20Technical%20Report\Figures\Shrimp_trout_oyster%20catch.xlsx" TargetMode="External"/><Relationship Id="rId1" Type="http://schemas.openxmlformats.org/officeDocument/2006/relationships/image" Target="../media/image14.jpg"/></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dnrfs1\CPRA\Shared\Planning%20and%20Research\Research%20Section\Fisheries%20and%20Wildlife\Diversion%20Technical%20Report\Figures\Shrimp_trout_oyster%20catch.xlsx" TargetMode="External"/><Relationship Id="rId1" Type="http://schemas.openxmlformats.org/officeDocument/2006/relationships/image" Target="../media/image14.jpg"/></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dnrfs1\CPRA\Shared\Planning%20and%20Research\Research%20Section\Fisheries%20and%20Wildlife\Diversion%20Technical%20Report\Figures\Shrimp_trout_oyster%20catch.xlsx" TargetMode="External"/><Relationship Id="rId1" Type="http://schemas.openxmlformats.org/officeDocument/2006/relationships/image" Target="../media/image15.png"/></Relationships>
</file>

<file path=ppt/charts/_rels/chart7.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nrfs1\CPRA\Shared\Planning%20and%20Research\Research%20Section\Fisheries%20and%20Wildlife\Diversion%20Technical%20Report\Figures\Shrimp_trout_oyster%20cat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91575649817967"/>
          <c:y val="4.661453840009129E-2"/>
          <c:w val="0.86551244602489208"/>
          <c:h val="0.81080177959974709"/>
        </c:manualLayout>
      </c:layout>
      <c:barChart>
        <c:barDir val="col"/>
        <c:grouping val="clustered"/>
        <c:varyColors val="0"/>
        <c:ser>
          <c:idx val="0"/>
          <c:order val="0"/>
          <c:tx>
            <c:v>Fresh Marsh</c:v>
          </c:tx>
          <c:invertIfNegative val="0"/>
          <c:cat>
            <c:numRef>
              <c:f>tgator!$A$3:$A$25</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tgator!$C$29:$C$51</c:f>
              <c:numCache>
                <c:formatCode>General</c:formatCode>
                <c:ptCount val="23"/>
                <c:pt idx="0">
                  <c:v>0</c:v>
                </c:pt>
                <c:pt idx="1">
                  <c:v>0</c:v>
                </c:pt>
                <c:pt idx="2">
                  <c:v>0</c:v>
                </c:pt>
                <c:pt idx="3">
                  <c:v>0</c:v>
                </c:pt>
                <c:pt idx="4">
                  <c:v>0</c:v>
                </c:pt>
                <c:pt idx="5">
                  <c:v>0</c:v>
                </c:pt>
                <c:pt idx="6">
                  <c:v>0</c:v>
                </c:pt>
                <c:pt idx="7">
                  <c:v>0</c:v>
                </c:pt>
                <c:pt idx="8">
                  <c:v>0</c:v>
                </c:pt>
                <c:pt idx="9">
                  <c:v>0</c:v>
                </c:pt>
                <c:pt idx="10">
                  <c:v>0</c:v>
                </c:pt>
                <c:pt idx="11">
                  <c:v>8</c:v>
                </c:pt>
                <c:pt idx="12">
                  <c:v>5</c:v>
                </c:pt>
                <c:pt idx="13">
                  <c:v>4</c:v>
                </c:pt>
                <c:pt idx="14">
                  <c:v>3</c:v>
                </c:pt>
                <c:pt idx="15">
                  <c:v>18</c:v>
                </c:pt>
                <c:pt idx="16">
                  <c:v>5</c:v>
                </c:pt>
                <c:pt idx="17">
                  <c:v>11</c:v>
                </c:pt>
                <c:pt idx="18">
                  <c:v>16</c:v>
                </c:pt>
                <c:pt idx="19">
                  <c:v>7</c:v>
                </c:pt>
                <c:pt idx="20">
                  <c:v>9</c:v>
                </c:pt>
                <c:pt idx="21">
                  <c:v>4</c:v>
                </c:pt>
                <c:pt idx="22">
                  <c:v>2</c:v>
                </c:pt>
              </c:numCache>
            </c:numRef>
          </c:val>
        </c:ser>
        <c:ser>
          <c:idx val="1"/>
          <c:order val="1"/>
          <c:tx>
            <c:v>Intermediate Marsh</c:v>
          </c:tx>
          <c:invertIfNegative val="0"/>
          <c:cat>
            <c:numRef>
              <c:f>tgator!$A$3:$A$25</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tgator!$C$55:$C$77</c:f>
              <c:numCache>
                <c:formatCode>General</c:formatCode>
                <c:ptCount val="23"/>
                <c:pt idx="0">
                  <c:v>5</c:v>
                </c:pt>
                <c:pt idx="1">
                  <c:v>5</c:v>
                </c:pt>
                <c:pt idx="2">
                  <c:v>6</c:v>
                </c:pt>
                <c:pt idx="3">
                  <c:v>0</c:v>
                </c:pt>
                <c:pt idx="4">
                  <c:v>0</c:v>
                </c:pt>
                <c:pt idx="5">
                  <c:v>0</c:v>
                </c:pt>
                <c:pt idx="6">
                  <c:v>1</c:v>
                </c:pt>
                <c:pt idx="7">
                  <c:v>4</c:v>
                </c:pt>
                <c:pt idx="8">
                  <c:v>2</c:v>
                </c:pt>
                <c:pt idx="9">
                  <c:v>0</c:v>
                </c:pt>
                <c:pt idx="10">
                  <c:v>3</c:v>
                </c:pt>
                <c:pt idx="11">
                  <c:v>33</c:v>
                </c:pt>
                <c:pt idx="12">
                  <c:v>44</c:v>
                </c:pt>
                <c:pt idx="13">
                  <c:v>39</c:v>
                </c:pt>
                <c:pt idx="14">
                  <c:v>48</c:v>
                </c:pt>
                <c:pt idx="15">
                  <c:v>112</c:v>
                </c:pt>
                <c:pt idx="16">
                  <c:v>74</c:v>
                </c:pt>
                <c:pt idx="17">
                  <c:v>74</c:v>
                </c:pt>
                <c:pt idx="18">
                  <c:v>19</c:v>
                </c:pt>
                <c:pt idx="19">
                  <c:v>79</c:v>
                </c:pt>
                <c:pt idx="20">
                  <c:v>98</c:v>
                </c:pt>
                <c:pt idx="21">
                  <c:v>50</c:v>
                </c:pt>
                <c:pt idx="22">
                  <c:v>50</c:v>
                </c:pt>
              </c:numCache>
            </c:numRef>
          </c:val>
        </c:ser>
        <c:ser>
          <c:idx val="2"/>
          <c:order val="2"/>
          <c:tx>
            <c:v>Brackish Marsh</c:v>
          </c:tx>
          <c:spPr>
            <a:solidFill>
              <a:srgbClr val="92D050"/>
            </a:solidFill>
          </c:spPr>
          <c:invertIfNegative val="0"/>
          <c:cat>
            <c:numRef>
              <c:f>tgator!$A$3:$A$25</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tgator!$C$3:$C$25</c:f>
              <c:numCache>
                <c:formatCode>General</c:formatCode>
                <c:ptCount val="23"/>
                <c:pt idx="0">
                  <c:v>11</c:v>
                </c:pt>
                <c:pt idx="1">
                  <c:v>5</c:v>
                </c:pt>
                <c:pt idx="2">
                  <c:v>4</c:v>
                </c:pt>
                <c:pt idx="3">
                  <c:v>11</c:v>
                </c:pt>
                <c:pt idx="4">
                  <c:v>15</c:v>
                </c:pt>
                <c:pt idx="5">
                  <c:v>21</c:v>
                </c:pt>
                <c:pt idx="6">
                  <c:v>7</c:v>
                </c:pt>
                <c:pt idx="7">
                  <c:v>10</c:v>
                </c:pt>
                <c:pt idx="8">
                  <c:v>28</c:v>
                </c:pt>
                <c:pt idx="9">
                  <c:v>22</c:v>
                </c:pt>
                <c:pt idx="10">
                  <c:v>21</c:v>
                </c:pt>
                <c:pt idx="11">
                  <c:v>4</c:v>
                </c:pt>
                <c:pt idx="12">
                  <c:v>1</c:v>
                </c:pt>
                <c:pt idx="13">
                  <c:v>2</c:v>
                </c:pt>
                <c:pt idx="14">
                  <c:v>3</c:v>
                </c:pt>
                <c:pt idx="15">
                  <c:v>2</c:v>
                </c:pt>
                <c:pt idx="16">
                  <c:v>1</c:v>
                </c:pt>
                <c:pt idx="17">
                  <c:v>0</c:v>
                </c:pt>
                <c:pt idx="18">
                  <c:v>0</c:v>
                </c:pt>
                <c:pt idx="19">
                  <c:v>0</c:v>
                </c:pt>
                <c:pt idx="20">
                  <c:v>1</c:v>
                </c:pt>
                <c:pt idx="21">
                  <c:v>5</c:v>
                </c:pt>
                <c:pt idx="22">
                  <c:v>4</c:v>
                </c:pt>
              </c:numCache>
            </c:numRef>
          </c:val>
        </c:ser>
        <c:dLbls>
          <c:showLegendKey val="0"/>
          <c:showVal val="0"/>
          <c:showCatName val="0"/>
          <c:showSerName val="0"/>
          <c:showPercent val="0"/>
          <c:showBubbleSize val="0"/>
        </c:dLbls>
        <c:gapWidth val="150"/>
        <c:axId val="109883776"/>
        <c:axId val="109885312"/>
      </c:barChart>
      <c:catAx>
        <c:axId val="109883776"/>
        <c:scaling>
          <c:orientation val="minMax"/>
        </c:scaling>
        <c:delete val="0"/>
        <c:axPos val="b"/>
        <c:numFmt formatCode="General" sourceLinked="1"/>
        <c:majorTickMark val="out"/>
        <c:minorTickMark val="none"/>
        <c:tickLblPos val="nextTo"/>
        <c:crossAx val="109885312"/>
        <c:crosses val="autoZero"/>
        <c:auto val="1"/>
        <c:lblAlgn val="ctr"/>
        <c:lblOffset val="100"/>
        <c:tickLblSkip val="2"/>
        <c:noMultiLvlLbl val="0"/>
      </c:catAx>
      <c:valAx>
        <c:axId val="109885312"/>
        <c:scaling>
          <c:orientation val="minMax"/>
        </c:scaling>
        <c:delete val="0"/>
        <c:axPos val="l"/>
        <c:title>
          <c:tx>
            <c:rich>
              <a:bodyPr rot="-5400000" vert="horz"/>
              <a:lstStyle/>
              <a:p>
                <a:pPr>
                  <a:defRPr sz="1200" b="0"/>
                </a:pPr>
                <a:r>
                  <a:rPr lang="en-US" sz="1200" b="0"/>
                  <a:t>Number of Nests in Aerial Surveys </a:t>
                </a:r>
                <a:r>
                  <a:rPr lang="en-US" sz="1200" b="0" baseline="0"/>
                  <a:t> </a:t>
                </a:r>
                <a:endParaRPr lang="en-US" sz="1200" b="0"/>
              </a:p>
            </c:rich>
          </c:tx>
          <c:layout/>
          <c:overlay val="0"/>
        </c:title>
        <c:numFmt formatCode="General" sourceLinked="1"/>
        <c:majorTickMark val="out"/>
        <c:minorTickMark val="none"/>
        <c:tickLblPos val="nextTo"/>
        <c:crossAx val="109883776"/>
        <c:crosses val="autoZero"/>
        <c:crossBetween val="between"/>
      </c:valAx>
      <c:spPr>
        <a:blipFill>
          <a:blip xmlns:r="http://schemas.openxmlformats.org/officeDocument/2006/relationships" r:embed="rId1"/>
          <a:stretch>
            <a:fillRect/>
          </a:stretch>
        </a:blipFill>
      </c:spPr>
    </c:plotArea>
    <c:legend>
      <c:legendPos val="b"/>
      <c:legendEntry>
        <c:idx val="1"/>
        <c:txPr>
          <a:bodyPr/>
          <a:lstStyle/>
          <a:p>
            <a:pPr>
              <a:defRPr sz="1200"/>
            </a:pPr>
            <a:endParaRPr lang="en-US"/>
          </a:p>
        </c:txPr>
      </c:legendEntry>
      <c:layout>
        <c:manualLayout>
          <c:xMode val="edge"/>
          <c:yMode val="edge"/>
          <c:x val="9.6913845793202419E-2"/>
          <c:y val="5.1401845246928424E-2"/>
          <c:w val="0.88716575785996443"/>
          <c:h val="0.10102642818463495"/>
        </c:manualLayout>
      </c:layout>
      <c:overlay val="0"/>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dPt>
            <c:idx val="3"/>
            <c:bubble3D val="0"/>
            <c:spPr>
              <a:solidFill>
                <a:schemeClr val="bg2">
                  <a:lumMod val="50000"/>
                </a:schemeClr>
              </a:solidFill>
            </c:spPr>
          </c:dPt>
          <c:val>
            <c:numRef>
              <c:f>Sheet1!$C$32:$C$35</c:f>
              <c:numCache>
                <c:formatCode>General</c:formatCode>
                <c:ptCount val="4"/>
                <c:pt idx="0">
                  <c:v>8</c:v>
                </c:pt>
                <c:pt idx="1">
                  <c:v>12</c:v>
                </c:pt>
                <c:pt idx="2">
                  <c:v>65</c:v>
                </c:pt>
                <c:pt idx="3">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dPt>
            <c:idx val="3"/>
            <c:bubble3D val="0"/>
            <c:spPr>
              <a:solidFill>
                <a:schemeClr val="bg2">
                  <a:lumMod val="50000"/>
                </a:schemeClr>
              </a:solidFill>
            </c:spPr>
          </c:dPt>
          <c:val>
            <c:numRef>
              <c:f>Sheet1!$C$32:$C$35</c:f>
              <c:numCache>
                <c:formatCode>General</c:formatCode>
                <c:ptCount val="4"/>
                <c:pt idx="0">
                  <c:v>8</c:v>
                </c:pt>
                <c:pt idx="1">
                  <c:v>12</c:v>
                </c:pt>
                <c:pt idx="2">
                  <c:v>65</c:v>
                </c:pt>
                <c:pt idx="3">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dPt>
            <c:idx val="3"/>
            <c:bubble3D val="0"/>
            <c:spPr>
              <a:solidFill>
                <a:schemeClr val="bg2">
                  <a:lumMod val="50000"/>
                </a:schemeClr>
              </a:solidFill>
            </c:spPr>
          </c:dPt>
          <c:val>
            <c:numRef>
              <c:f>Sheet1!$L$31:$L$34</c:f>
              <c:numCache>
                <c:formatCode>General</c:formatCode>
                <c:ptCount val="4"/>
                <c:pt idx="0">
                  <c:v>9</c:v>
                </c:pt>
                <c:pt idx="1">
                  <c:v>11</c:v>
                </c:pt>
                <c:pt idx="2">
                  <c:v>57</c:v>
                </c:pt>
                <c:pt idx="3">
                  <c:v>31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dPt>
            <c:idx val="3"/>
            <c:bubble3D val="0"/>
            <c:spPr>
              <a:solidFill>
                <a:schemeClr val="bg2">
                  <a:lumMod val="50000"/>
                </a:schemeClr>
              </a:solidFill>
            </c:spPr>
          </c:dPt>
          <c:val>
            <c:numRef>
              <c:f>Sheet1!$T$32:$T$35</c:f>
              <c:numCache>
                <c:formatCode>General</c:formatCode>
                <c:ptCount val="4"/>
                <c:pt idx="0">
                  <c:v>12</c:v>
                </c:pt>
                <c:pt idx="1">
                  <c:v>0</c:v>
                </c:pt>
                <c:pt idx="2">
                  <c:v>37</c:v>
                </c:pt>
                <c:pt idx="3">
                  <c:v>51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1"/>
          <c:dPt>
            <c:idx val="0"/>
            <c:bubble3D val="0"/>
            <c:spPr>
              <a:solidFill>
                <a:srgbClr val="00B0F0"/>
              </a:solidFill>
            </c:spPr>
          </c:dPt>
          <c:dPt>
            <c:idx val="1"/>
            <c:bubble3D val="0"/>
            <c:spPr>
              <a:solidFill>
                <a:srgbClr val="92D050"/>
              </a:solidFill>
            </c:spPr>
          </c:dPt>
          <c:dPt>
            <c:idx val="2"/>
            <c:bubble3D val="0"/>
            <c:spPr>
              <a:solidFill>
                <a:srgbClr val="0000CC"/>
              </a:solidFill>
            </c:spPr>
          </c:dPt>
          <c:dPt>
            <c:idx val="3"/>
            <c:bubble3D val="0"/>
            <c:spPr>
              <a:solidFill>
                <a:schemeClr val="bg2">
                  <a:lumMod val="50000"/>
                </a:schemeClr>
              </a:solidFill>
            </c:spPr>
          </c:dPt>
          <c:val>
            <c:numRef>
              <c:f>Sheet1!$Z$2:$Z$5</c:f>
              <c:numCache>
                <c:formatCode>General</c:formatCode>
                <c:ptCount val="4"/>
                <c:pt idx="0">
                  <c:v>3</c:v>
                </c:pt>
                <c:pt idx="1">
                  <c:v>2</c:v>
                </c:pt>
                <c:pt idx="2">
                  <c:v>15</c:v>
                </c:pt>
                <c:pt idx="3">
                  <c:v>80</c:v>
                </c:pt>
              </c:numCache>
            </c:numRef>
          </c:val>
        </c:ser>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dPt>
            <c:idx val="3"/>
            <c:bubble3D val="0"/>
            <c:spPr>
              <a:solidFill>
                <a:schemeClr val="bg2">
                  <a:lumMod val="50000"/>
                </a:schemeClr>
              </a:solidFill>
            </c:spPr>
          </c:dPt>
          <c:val>
            <c:numRef>
              <c:f>Sheet1!$T$32:$T$35</c:f>
              <c:numCache>
                <c:formatCode>General</c:formatCode>
                <c:ptCount val="4"/>
                <c:pt idx="0">
                  <c:v>12</c:v>
                </c:pt>
                <c:pt idx="1">
                  <c:v>0</c:v>
                </c:pt>
                <c:pt idx="2">
                  <c:v>37</c:v>
                </c:pt>
                <c:pt idx="3">
                  <c:v>51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dPt>
            <c:idx val="3"/>
            <c:bubble3D val="0"/>
            <c:spPr>
              <a:solidFill>
                <a:schemeClr val="bg2">
                  <a:lumMod val="50000"/>
                </a:schemeClr>
              </a:solidFill>
            </c:spPr>
          </c:dPt>
          <c:val>
            <c:numRef>
              <c:f>Sheet1!$AH$3:$AH$6</c:f>
              <c:numCache>
                <c:formatCode>General</c:formatCode>
                <c:ptCount val="4"/>
                <c:pt idx="0">
                  <c:v>47</c:v>
                </c:pt>
                <c:pt idx="1">
                  <c:v>5</c:v>
                </c:pt>
                <c:pt idx="2">
                  <c:v>43</c:v>
                </c:pt>
                <c:pt idx="3">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dPt>
            <c:idx val="3"/>
            <c:bubble3D val="0"/>
            <c:spPr>
              <a:solidFill>
                <a:schemeClr val="bg2">
                  <a:lumMod val="50000"/>
                </a:schemeClr>
              </a:solidFill>
            </c:spPr>
          </c:dPt>
          <c:val>
            <c:numRef>
              <c:f>Sheet1!$AD$31:$AD$34</c:f>
              <c:numCache>
                <c:formatCode>General</c:formatCode>
                <c:ptCount val="4"/>
                <c:pt idx="0">
                  <c:v>33</c:v>
                </c:pt>
                <c:pt idx="1">
                  <c:v>5</c:v>
                </c:pt>
                <c:pt idx="2">
                  <c:v>55</c:v>
                </c:pt>
                <c:pt idx="3">
                  <c:v>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dPt>
            <c:idx val="3"/>
            <c:bubble3D val="0"/>
            <c:spPr>
              <a:solidFill>
                <a:schemeClr val="bg2">
                  <a:lumMod val="50000"/>
                </a:schemeClr>
              </a:solidFill>
            </c:spPr>
          </c:dPt>
          <c:val>
            <c:numRef>
              <c:f>Sheet1!$AQ$4:$AQ$7</c:f>
              <c:numCache>
                <c:formatCode>General</c:formatCode>
                <c:ptCount val="4"/>
                <c:pt idx="0">
                  <c:v>40</c:v>
                </c:pt>
                <c:pt idx="1">
                  <c:v>1</c:v>
                </c:pt>
                <c:pt idx="2">
                  <c:v>54</c:v>
                </c:pt>
                <c:pt idx="3">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dPt>
            <c:idx val="3"/>
            <c:bubble3D val="0"/>
            <c:spPr>
              <a:solidFill>
                <a:schemeClr val="bg2">
                  <a:lumMod val="50000"/>
                </a:schemeClr>
              </a:solidFill>
            </c:spPr>
          </c:dPt>
          <c:val>
            <c:numRef>
              <c:f>Sheet1!$AO$29:$AO$32</c:f>
              <c:numCache>
                <c:formatCode>General</c:formatCode>
                <c:ptCount val="4"/>
                <c:pt idx="0">
                  <c:v>0</c:v>
                </c:pt>
                <c:pt idx="1">
                  <c:v>10</c:v>
                </c:pt>
                <c:pt idx="2">
                  <c:v>70</c:v>
                </c:pt>
                <c:pt idx="3">
                  <c:v>20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dirty="0" err="1"/>
              <a:t>Coastwide</a:t>
            </a:r>
            <a:r>
              <a:rPr lang="en-US" sz="1400" b="0" baseline="0" dirty="0"/>
              <a:t> Annual </a:t>
            </a:r>
            <a:r>
              <a:rPr lang="en-US" sz="1400" b="0" baseline="0" dirty="0" smtClean="0"/>
              <a:t>Total Landings </a:t>
            </a:r>
            <a:r>
              <a:rPr lang="en-US" sz="1400" b="0" baseline="0" dirty="0"/>
              <a:t>- NMFS Data</a:t>
            </a:r>
            <a:endParaRPr lang="en-US" sz="1400" b="0" dirty="0"/>
          </a:p>
        </c:rich>
      </c:tx>
      <c:layout>
        <c:manualLayout>
          <c:xMode val="edge"/>
          <c:yMode val="edge"/>
          <c:x val="0.2163350478108948"/>
          <c:y val="3.5981479889712429E-3"/>
        </c:manualLayout>
      </c:layout>
      <c:overlay val="1"/>
    </c:title>
    <c:autoTitleDeleted val="0"/>
    <c:plotArea>
      <c:layout>
        <c:manualLayout>
          <c:layoutTarget val="inner"/>
          <c:xMode val="edge"/>
          <c:yMode val="edge"/>
          <c:x val="0.12180842183061144"/>
          <c:y val="0.14759248514988257"/>
          <c:w val="0.8109646922220396"/>
          <c:h val="0.74971108794517527"/>
        </c:manualLayout>
      </c:layout>
      <c:scatterChart>
        <c:scatterStyle val="lineMarker"/>
        <c:varyColors val="0"/>
        <c:ser>
          <c:idx val="0"/>
          <c:order val="0"/>
          <c:tx>
            <c:v>Brown Shrimp</c:v>
          </c:tx>
          <c:spPr>
            <a:ln>
              <a:solidFill>
                <a:srgbClr val="00B0F0"/>
              </a:solidFill>
            </a:ln>
          </c:spPr>
          <c:marker>
            <c:symbol val="square"/>
            <c:size val="7"/>
            <c:spPr>
              <a:solidFill>
                <a:srgbClr val="00B0F0"/>
              </a:solidFill>
              <a:ln>
                <a:solidFill>
                  <a:schemeClr val="tx1"/>
                </a:solidFill>
              </a:ln>
            </c:spPr>
          </c:marker>
          <c:xVal>
            <c:numRef>
              <c:f>'Brown Shrimp'!$A$21:$A$55</c:f>
              <c:numCache>
                <c:formatCode>General</c:formatCode>
                <c:ptCount val="35"/>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numCache>
            </c:numRef>
          </c:xVal>
          <c:yVal>
            <c:numRef>
              <c:f>'Brown Shrimp'!$D$21:$D$55</c:f>
              <c:numCache>
                <c:formatCode>#,##0</c:formatCode>
                <c:ptCount val="35"/>
                <c:pt idx="0">
                  <c:v>55945092</c:v>
                </c:pt>
                <c:pt idx="1">
                  <c:v>43544237</c:v>
                </c:pt>
                <c:pt idx="2">
                  <c:v>34404993</c:v>
                </c:pt>
                <c:pt idx="3">
                  <c:v>57392972</c:v>
                </c:pt>
                <c:pt idx="4">
                  <c:v>50718109</c:v>
                </c:pt>
                <c:pt idx="5">
                  <c:v>39925384</c:v>
                </c:pt>
                <c:pt idx="6">
                  <c:v>54337801</c:v>
                </c:pt>
                <c:pt idx="7">
                  <c:v>55948367</c:v>
                </c:pt>
                <c:pt idx="8">
                  <c:v>62760689</c:v>
                </c:pt>
                <c:pt idx="9">
                  <c:v>58296288</c:v>
                </c:pt>
                <c:pt idx="10">
                  <c:v>52467622</c:v>
                </c:pt>
                <c:pt idx="11">
                  <c:v>55181298</c:v>
                </c:pt>
                <c:pt idx="12">
                  <c:v>71622853</c:v>
                </c:pt>
                <c:pt idx="13">
                  <c:v>43942110</c:v>
                </c:pt>
                <c:pt idx="14">
                  <c:v>40251413</c:v>
                </c:pt>
                <c:pt idx="15">
                  <c:v>40603125</c:v>
                </c:pt>
                <c:pt idx="16">
                  <c:v>35562392</c:v>
                </c:pt>
                <c:pt idx="17">
                  <c:v>45023769</c:v>
                </c:pt>
                <c:pt idx="18">
                  <c:v>51420083</c:v>
                </c:pt>
                <c:pt idx="19">
                  <c:v>43137080</c:v>
                </c:pt>
                <c:pt idx="20">
                  <c:v>50140696</c:v>
                </c:pt>
                <c:pt idx="21">
                  <c:v>58506585</c:v>
                </c:pt>
                <c:pt idx="22">
                  <c:v>62115420</c:v>
                </c:pt>
                <c:pt idx="23">
                  <c:v>63302987</c:v>
                </c:pt>
                <c:pt idx="24">
                  <c:v>53420402</c:v>
                </c:pt>
                <c:pt idx="25">
                  <c:v>58605029</c:v>
                </c:pt>
                <c:pt idx="26">
                  <c:v>55145295</c:v>
                </c:pt>
                <c:pt idx="27">
                  <c:v>38940349</c:v>
                </c:pt>
                <c:pt idx="28">
                  <c:v>48006642</c:v>
                </c:pt>
                <c:pt idx="29">
                  <c:v>45127747</c:v>
                </c:pt>
                <c:pt idx="30">
                  <c:v>24921659</c:v>
                </c:pt>
                <c:pt idx="31">
                  <c:v>33271170</c:v>
                </c:pt>
                <c:pt idx="32">
                  <c:v>17262865</c:v>
                </c:pt>
                <c:pt idx="33">
                  <c:v>39272274</c:v>
                </c:pt>
                <c:pt idx="34">
                  <c:v>29230329</c:v>
                </c:pt>
              </c:numCache>
            </c:numRef>
          </c:yVal>
          <c:smooth val="0"/>
        </c:ser>
        <c:ser>
          <c:idx val="1"/>
          <c:order val="1"/>
          <c:tx>
            <c:v>White Shrimp</c:v>
          </c:tx>
          <c:spPr>
            <a:ln>
              <a:solidFill>
                <a:schemeClr val="accent3">
                  <a:lumMod val="75000"/>
                </a:schemeClr>
              </a:solidFill>
            </a:ln>
          </c:spPr>
          <c:marker>
            <c:symbol val="diamond"/>
            <c:size val="7"/>
            <c:spPr>
              <a:solidFill>
                <a:schemeClr val="accent3">
                  <a:lumMod val="75000"/>
                </a:schemeClr>
              </a:solidFill>
              <a:ln>
                <a:solidFill>
                  <a:schemeClr val="tx1"/>
                </a:solidFill>
              </a:ln>
            </c:spPr>
          </c:marker>
          <c:xVal>
            <c:numRef>
              <c:f>'White Shrimp'!$A$21:$A$55</c:f>
              <c:numCache>
                <c:formatCode>General</c:formatCode>
                <c:ptCount val="35"/>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numCache>
            </c:numRef>
          </c:xVal>
          <c:yVal>
            <c:numRef>
              <c:f>'White Shrimp'!$D$21:$D$55</c:f>
              <c:numCache>
                <c:formatCode>#,##0</c:formatCode>
                <c:ptCount val="35"/>
                <c:pt idx="0">
                  <c:v>44758597</c:v>
                </c:pt>
                <c:pt idx="1">
                  <c:v>29017574</c:v>
                </c:pt>
                <c:pt idx="2">
                  <c:v>45746215</c:v>
                </c:pt>
                <c:pt idx="3">
                  <c:v>48546994</c:v>
                </c:pt>
                <c:pt idx="4">
                  <c:v>36101722</c:v>
                </c:pt>
                <c:pt idx="5">
                  <c:v>33000783</c:v>
                </c:pt>
                <c:pt idx="6">
                  <c:v>45874767</c:v>
                </c:pt>
                <c:pt idx="7">
                  <c:v>53829621</c:v>
                </c:pt>
                <c:pt idx="8">
                  <c:v>71540547</c:v>
                </c:pt>
                <c:pt idx="9">
                  <c:v>53011888</c:v>
                </c:pt>
                <c:pt idx="10">
                  <c:v>45624881</c:v>
                </c:pt>
                <c:pt idx="11">
                  <c:v>40181325</c:v>
                </c:pt>
                <c:pt idx="12">
                  <c:v>44692880</c:v>
                </c:pt>
                <c:pt idx="13">
                  <c:v>46346466</c:v>
                </c:pt>
                <c:pt idx="14">
                  <c:v>46827690</c:v>
                </c:pt>
                <c:pt idx="15">
                  <c:v>37445002</c:v>
                </c:pt>
                <c:pt idx="16">
                  <c:v>46755748</c:v>
                </c:pt>
                <c:pt idx="17">
                  <c:v>50752831</c:v>
                </c:pt>
                <c:pt idx="18">
                  <c:v>29368912</c:v>
                </c:pt>
                <c:pt idx="19">
                  <c:v>36249347</c:v>
                </c:pt>
                <c:pt idx="20">
                  <c:v>52922374</c:v>
                </c:pt>
                <c:pt idx="21">
                  <c:v>55236737</c:v>
                </c:pt>
                <c:pt idx="22">
                  <c:v>75864291</c:v>
                </c:pt>
                <c:pt idx="23">
                  <c:v>53648584</c:v>
                </c:pt>
                <c:pt idx="24">
                  <c:v>47245582</c:v>
                </c:pt>
                <c:pt idx="25">
                  <c:v>63912851</c:v>
                </c:pt>
                <c:pt idx="26">
                  <c:v>74724642</c:v>
                </c:pt>
                <c:pt idx="27">
                  <c:v>61483211</c:v>
                </c:pt>
                <c:pt idx="28">
                  <c:v>88865876</c:v>
                </c:pt>
                <c:pt idx="29">
                  <c:v>64476408</c:v>
                </c:pt>
                <c:pt idx="30">
                  <c:v>63095993</c:v>
                </c:pt>
                <c:pt idx="31">
                  <c:v>65132000</c:v>
                </c:pt>
                <c:pt idx="32">
                  <c:v>55825680</c:v>
                </c:pt>
                <c:pt idx="33">
                  <c:v>52851724</c:v>
                </c:pt>
                <c:pt idx="34">
                  <c:v>71201402</c:v>
                </c:pt>
              </c:numCache>
            </c:numRef>
          </c:yVal>
          <c:smooth val="0"/>
        </c:ser>
        <c:dLbls>
          <c:showLegendKey val="0"/>
          <c:showVal val="0"/>
          <c:showCatName val="0"/>
          <c:showSerName val="0"/>
          <c:showPercent val="0"/>
          <c:showBubbleSize val="0"/>
        </c:dLbls>
        <c:axId val="122214656"/>
        <c:axId val="122220928"/>
      </c:scatterChart>
      <c:valAx>
        <c:axId val="122214656"/>
        <c:scaling>
          <c:orientation val="minMax"/>
          <c:max val="2012"/>
          <c:min val="1977"/>
        </c:scaling>
        <c:delete val="0"/>
        <c:axPos val="b"/>
        <c:numFmt formatCode="General" sourceLinked="1"/>
        <c:majorTickMark val="out"/>
        <c:minorTickMark val="none"/>
        <c:tickLblPos val="nextTo"/>
        <c:spPr>
          <a:ln w="25400"/>
        </c:spPr>
        <c:txPr>
          <a:bodyPr/>
          <a:lstStyle/>
          <a:p>
            <a:pPr>
              <a:defRPr sz="1000" b="0"/>
            </a:pPr>
            <a:endParaRPr lang="en-US"/>
          </a:p>
        </c:txPr>
        <c:crossAx val="122220928"/>
        <c:crosses val="autoZero"/>
        <c:crossBetween val="midCat"/>
        <c:majorUnit val="5"/>
      </c:valAx>
      <c:valAx>
        <c:axId val="122220928"/>
        <c:scaling>
          <c:orientation val="minMax"/>
          <c:max val="100000000"/>
        </c:scaling>
        <c:delete val="0"/>
        <c:axPos val="l"/>
        <c:numFmt formatCode="#,##0" sourceLinked="0"/>
        <c:majorTickMark val="out"/>
        <c:minorTickMark val="none"/>
        <c:tickLblPos val="nextTo"/>
        <c:spPr>
          <a:ln w="25400"/>
        </c:spPr>
        <c:txPr>
          <a:bodyPr/>
          <a:lstStyle/>
          <a:p>
            <a:pPr>
              <a:defRPr sz="1000" b="0"/>
            </a:pPr>
            <a:endParaRPr lang="en-US"/>
          </a:p>
        </c:txPr>
        <c:crossAx val="122214656"/>
        <c:crosses val="autoZero"/>
        <c:crossBetween val="midCat"/>
        <c:majorUnit val="20000000"/>
        <c:dispUnits>
          <c:builtInUnit val="millions"/>
          <c:dispUnitsLbl>
            <c:layout>
              <c:manualLayout>
                <c:xMode val="edge"/>
                <c:yMode val="edge"/>
                <c:x val="2.3391136801541427E-2"/>
                <c:y val="0.28159781307541443"/>
              </c:manualLayout>
            </c:layout>
            <c:tx>
              <c:rich>
                <a:bodyPr/>
                <a:lstStyle/>
                <a:p>
                  <a:pPr>
                    <a:defRPr sz="1200" b="0"/>
                  </a:pPr>
                  <a:r>
                    <a:rPr lang="en-US" sz="1200" b="0"/>
                    <a:t> Pounds (Millions)</a:t>
                  </a:r>
                </a:p>
              </c:rich>
            </c:tx>
          </c:dispUnitsLbl>
        </c:dispUnits>
      </c:valAx>
    </c:plotArea>
    <c:legend>
      <c:legendPos val="t"/>
      <c:layout>
        <c:manualLayout>
          <c:xMode val="edge"/>
          <c:yMode val="edge"/>
          <c:x val="0.31389064936635958"/>
          <c:y val="0.14200101163044412"/>
          <c:w val="0.43593606830761117"/>
          <c:h val="8.444180149562619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1875909720638"/>
          <c:y val="5.1400554097404488E-2"/>
          <c:w val="0.83595251039054419"/>
          <c:h val="0.76236288690289578"/>
        </c:manualLayout>
      </c:layout>
      <c:lineChart>
        <c:grouping val="standard"/>
        <c:varyColors val="0"/>
        <c:ser>
          <c:idx val="0"/>
          <c:order val="0"/>
          <c:tx>
            <c:strRef>
              <c:f>Brown!$B$1</c:f>
              <c:strCache>
                <c:ptCount val="1"/>
                <c:pt idx="0">
                  <c:v>Breton Sound</c:v>
                </c:pt>
              </c:strCache>
            </c:strRef>
          </c:tx>
          <c:spPr>
            <a:ln w="25400">
              <a:solidFill>
                <a:srgbClr val="00B0F0"/>
              </a:solidFill>
              <a:prstDash val="solid"/>
            </a:ln>
          </c:spPr>
          <c:marker>
            <c:spPr>
              <a:solidFill>
                <a:srgbClr val="00B0F0"/>
              </a:solidFill>
              <a:ln>
                <a:solidFill>
                  <a:schemeClr val="tx1"/>
                </a:solidFill>
              </a:ln>
            </c:spPr>
          </c:marker>
          <c:cat>
            <c:numRef>
              <c:f>Brown!$A$2:$A$24</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Brown!$B$2:$B$24</c:f>
              <c:numCache>
                <c:formatCode>0.0</c:formatCode>
                <c:ptCount val="23"/>
                <c:pt idx="0">
                  <c:v>8.9</c:v>
                </c:pt>
                <c:pt idx="1">
                  <c:v>6</c:v>
                </c:pt>
                <c:pt idx="2">
                  <c:v>21</c:v>
                </c:pt>
                <c:pt idx="3">
                  <c:v>10.199999999999999</c:v>
                </c:pt>
                <c:pt idx="4">
                  <c:v>4.3</c:v>
                </c:pt>
                <c:pt idx="5">
                  <c:v>2.8</c:v>
                </c:pt>
                <c:pt idx="6">
                  <c:v>3.4</c:v>
                </c:pt>
                <c:pt idx="7">
                  <c:v>5.3</c:v>
                </c:pt>
                <c:pt idx="8">
                  <c:v>2.6</c:v>
                </c:pt>
                <c:pt idx="9">
                  <c:v>4.4000000000000004</c:v>
                </c:pt>
                <c:pt idx="10">
                  <c:v>4.5999999999999996</c:v>
                </c:pt>
                <c:pt idx="11">
                  <c:v>4.5999999999999996</c:v>
                </c:pt>
                <c:pt idx="12">
                  <c:v>13.9</c:v>
                </c:pt>
                <c:pt idx="13">
                  <c:v>17.399999999999999</c:v>
                </c:pt>
                <c:pt idx="14">
                  <c:v>9.4</c:v>
                </c:pt>
                <c:pt idx="15">
                  <c:v>9.3000000000000007</c:v>
                </c:pt>
                <c:pt idx="16">
                  <c:v>17.8</c:v>
                </c:pt>
                <c:pt idx="17">
                  <c:v>12.9</c:v>
                </c:pt>
                <c:pt idx="18">
                  <c:v>10.5</c:v>
                </c:pt>
                <c:pt idx="19">
                  <c:v>4.7</c:v>
                </c:pt>
                <c:pt idx="20">
                  <c:v>16.8</c:v>
                </c:pt>
                <c:pt idx="21">
                  <c:v>9.4</c:v>
                </c:pt>
                <c:pt idx="22">
                  <c:v>26.5</c:v>
                </c:pt>
              </c:numCache>
            </c:numRef>
          </c:val>
          <c:smooth val="0"/>
        </c:ser>
        <c:dLbls>
          <c:showLegendKey val="0"/>
          <c:showVal val="0"/>
          <c:showCatName val="0"/>
          <c:showSerName val="0"/>
          <c:showPercent val="0"/>
          <c:showBubbleSize val="0"/>
        </c:dLbls>
        <c:marker val="1"/>
        <c:smooth val="0"/>
        <c:axId val="96123520"/>
        <c:axId val="96125696"/>
      </c:lineChart>
      <c:catAx>
        <c:axId val="96123520"/>
        <c:scaling>
          <c:orientation val="minMax"/>
        </c:scaling>
        <c:delete val="0"/>
        <c:axPos val="b"/>
        <c:numFmt formatCode="General" sourceLinked="1"/>
        <c:majorTickMark val="out"/>
        <c:minorTickMark val="none"/>
        <c:tickLblPos val="nextTo"/>
        <c:txPr>
          <a:bodyPr rot="0"/>
          <a:lstStyle/>
          <a:p>
            <a:pPr>
              <a:defRPr/>
            </a:pPr>
            <a:endParaRPr lang="en-US"/>
          </a:p>
        </c:txPr>
        <c:crossAx val="96125696"/>
        <c:crosses val="autoZero"/>
        <c:auto val="1"/>
        <c:lblAlgn val="ctr"/>
        <c:lblOffset val="100"/>
        <c:tickMarkSkip val="2"/>
        <c:noMultiLvlLbl val="0"/>
      </c:catAx>
      <c:valAx>
        <c:axId val="96125696"/>
        <c:scaling>
          <c:orientation val="minMax"/>
        </c:scaling>
        <c:delete val="0"/>
        <c:axPos val="l"/>
        <c:title>
          <c:tx>
            <c:rich>
              <a:bodyPr rot="-5400000" vert="horz"/>
              <a:lstStyle/>
              <a:p>
                <a:pPr>
                  <a:defRPr sz="900" b="0"/>
                </a:pPr>
                <a:r>
                  <a:rPr lang="en-US" sz="900" b="0"/>
                  <a:t>Mean Annual CPUE</a:t>
                </a:r>
                <a:r>
                  <a:rPr lang="en-US" sz="900" b="0" baseline="0"/>
                  <a:t> for 16-ft. trawls</a:t>
                </a:r>
                <a:endParaRPr lang="en-US" sz="900" b="0"/>
              </a:p>
            </c:rich>
          </c:tx>
          <c:layout/>
          <c:overlay val="0"/>
        </c:title>
        <c:numFmt formatCode="0" sourceLinked="0"/>
        <c:majorTickMark val="out"/>
        <c:minorTickMark val="none"/>
        <c:tickLblPos val="nextTo"/>
        <c:crossAx val="96123520"/>
        <c:crosses val="autoZero"/>
        <c:crossBetween val="midCat"/>
      </c:valAx>
      <c:spPr>
        <a:blipFill dpi="0" rotWithShape="1">
          <a:blip xmlns:r="http://schemas.openxmlformats.org/officeDocument/2006/relationships" r:embed="rId1"/>
          <a:srcRect/>
          <a:stretch>
            <a:fillRect/>
          </a:stretch>
        </a:blipFill>
      </c:spPr>
    </c:plotArea>
    <c:plotVisOnly val="1"/>
    <c:dispBlanksAs val="gap"/>
    <c:showDLblsOverMax val="0"/>
  </c:chart>
  <c:spPr>
    <a:noFill/>
    <a:ln>
      <a:noFill/>
    </a:ln>
  </c:sp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i="0" u="none" strike="noStrike" baseline="0" dirty="0">
                <a:effectLst/>
              </a:rPr>
              <a:t>Lake Pontchartrain Basin </a:t>
            </a:r>
            <a:r>
              <a:rPr lang="en-US" sz="1200" b="0" dirty="0"/>
              <a:t>Annual</a:t>
            </a:r>
            <a:r>
              <a:rPr lang="en-US" sz="1200" b="0" baseline="0" dirty="0"/>
              <a:t> </a:t>
            </a:r>
            <a:r>
              <a:rPr lang="en-US" sz="1200" b="0" i="0" u="none" strike="noStrike" baseline="0" dirty="0">
                <a:effectLst/>
              </a:rPr>
              <a:t>Landings per </a:t>
            </a:r>
            <a:r>
              <a:rPr lang="en-US" sz="1200" b="0" dirty="0" smtClean="0"/>
              <a:t>Trip – LDWF Data</a:t>
            </a:r>
            <a:endParaRPr lang="en-US" sz="1200" b="0" dirty="0"/>
          </a:p>
        </c:rich>
      </c:tx>
      <c:layout>
        <c:manualLayout>
          <c:xMode val="edge"/>
          <c:yMode val="edge"/>
          <c:x val="0.16285718283548117"/>
          <c:y val="2.9731700204141129E-3"/>
        </c:manualLayout>
      </c:layout>
      <c:overlay val="1"/>
    </c:title>
    <c:autoTitleDeleted val="0"/>
    <c:plotArea>
      <c:layout>
        <c:manualLayout>
          <c:layoutTarget val="inner"/>
          <c:xMode val="edge"/>
          <c:yMode val="edge"/>
          <c:x val="0.12785676438332533"/>
          <c:y val="0.13789239647796317"/>
          <c:w val="0.80147096636394632"/>
          <c:h val="0.73121946912599223"/>
        </c:manualLayout>
      </c:layout>
      <c:scatterChart>
        <c:scatterStyle val="lineMarker"/>
        <c:varyColors val="0"/>
        <c:ser>
          <c:idx val="1"/>
          <c:order val="0"/>
          <c:tx>
            <c:v>Brown Shrimp</c:v>
          </c:tx>
          <c:spPr>
            <a:ln>
              <a:solidFill>
                <a:srgbClr val="00B0F0"/>
              </a:solidFill>
            </a:ln>
          </c:spPr>
          <c:marker>
            <c:spPr>
              <a:solidFill>
                <a:srgbClr val="00B0F0"/>
              </a:solidFill>
              <a:ln>
                <a:solidFill>
                  <a:schemeClr val="tx1"/>
                </a:solidFill>
              </a:ln>
            </c:spPr>
          </c:marker>
          <c:xVal>
            <c:numRef>
              <c:f>'Brown Shrimp 1'!$A$4:$A$14</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xVal>
          <c:yVal>
            <c:numRef>
              <c:f>'Brown Shrimp 1'!$W$4:$W$14</c:f>
              <c:numCache>
                <c:formatCode>General</c:formatCode>
                <c:ptCount val="11"/>
                <c:pt idx="0">
                  <c:v>1037.1328076364391</c:v>
                </c:pt>
                <c:pt idx="1">
                  <c:v>1175.6576019777503</c:v>
                </c:pt>
                <c:pt idx="2">
                  <c:v>2083.1730272596842</c:v>
                </c:pt>
                <c:pt idx="3">
                  <c:v>1338.5867855270058</c:v>
                </c:pt>
                <c:pt idx="4">
                  <c:v>1398.1473029045644</c:v>
                </c:pt>
                <c:pt idx="5">
                  <c:v>1393.7660728117737</c:v>
                </c:pt>
                <c:pt idx="6">
                  <c:v>1192.8185862580326</c:v>
                </c:pt>
                <c:pt idx="7">
                  <c:v>1047.986888552698</c:v>
                </c:pt>
                <c:pt idx="8">
                  <c:v>905.98938879456705</c:v>
                </c:pt>
                <c:pt idx="9">
                  <c:v>833.82652765710975</c:v>
                </c:pt>
                <c:pt idx="10">
                  <c:v>858.44987212276214</c:v>
                </c:pt>
              </c:numCache>
            </c:numRef>
          </c:yVal>
          <c:smooth val="0"/>
        </c:ser>
        <c:ser>
          <c:idx val="0"/>
          <c:order val="1"/>
          <c:tx>
            <c:v>White Shrimp</c:v>
          </c:tx>
          <c:spPr>
            <a:ln w="38100">
              <a:solidFill>
                <a:schemeClr val="accent3">
                  <a:lumMod val="75000"/>
                </a:schemeClr>
              </a:solidFill>
            </a:ln>
          </c:spPr>
          <c:marker>
            <c:spPr>
              <a:solidFill>
                <a:schemeClr val="accent3">
                  <a:lumMod val="75000"/>
                </a:schemeClr>
              </a:solidFill>
              <a:ln>
                <a:solidFill>
                  <a:schemeClr val="tx1"/>
                </a:solidFill>
              </a:ln>
            </c:spPr>
          </c:marker>
          <c:xVal>
            <c:numRef>
              <c:f>'White Shrimp'!$A$4:$A$14</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xVal>
          <c:yVal>
            <c:numRef>
              <c:f>'White Shrimp'!$W$4:$W$14</c:f>
              <c:numCache>
                <c:formatCode>General</c:formatCode>
                <c:ptCount val="11"/>
                <c:pt idx="0">
                  <c:v>683.04228746713409</c:v>
                </c:pt>
                <c:pt idx="1">
                  <c:v>856.13484721054112</c:v>
                </c:pt>
                <c:pt idx="2">
                  <c:v>1071.7130168453293</c:v>
                </c:pt>
                <c:pt idx="3">
                  <c:v>1533.5568464730291</c:v>
                </c:pt>
                <c:pt idx="4">
                  <c:v>1299.069681587448</c:v>
                </c:pt>
                <c:pt idx="5">
                  <c:v>941.10127560881335</c:v>
                </c:pt>
                <c:pt idx="6">
                  <c:v>1283.4364606856909</c:v>
                </c:pt>
                <c:pt idx="7">
                  <c:v>1108.8862768145755</c:v>
                </c:pt>
                <c:pt idx="8">
                  <c:v>1488.0627493652521</c:v>
                </c:pt>
                <c:pt idx="9">
                  <c:v>719.92871222076212</c:v>
                </c:pt>
                <c:pt idx="10">
                  <c:v>1172.0165008493084</c:v>
                </c:pt>
              </c:numCache>
            </c:numRef>
          </c:yVal>
          <c:smooth val="0"/>
        </c:ser>
        <c:dLbls>
          <c:showLegendKey val="0"/>
          <c:showVal val="0"/>
          <c:showCatName val="0"/>
          <c:showSerName val="0"/>
          <c:showPercent val="0"/>
          <c:showBubbleSize val="0"/>
        </c:dLbls>
        <c:axId val="123241600"/>
        <c:axId val="123243520"/>
      </c:scatterChart>
      <c:valAx>
        <c:axId val="123241600"/>
        <c:scaling>
          <c:orientation val="minMax"/>
          <c:max val="2012"/>
          <c:min val="2002"/>
        </c:scaling>
        <c:delete val="0"/>
        <c:axPos val="b"/>
        <c:numFmt formatCode="General" sourceLinked="1"/>
        <c:majorTickMark val="out"/>
        <c:minorTickMark val="none"/>
        <c:tickLblPos val="nextTo"/>
        <c:spPr>
          <a:ln w="25400"/>
        </c:spPr>
        <c:crossAx val="123243520"/>
        <c:crosses val="autoZero"/>
        <c:crossBetween val="midCat"/>
      </c:valAx>
      <c:valAx>
        <c:axId val="123243520"/>
        <c:scaling>
          <c:orientation val="minMax"/>
        </c:scaling>
        <c:delete val="0"/>
        <c:axPos val="l"/>
        <c:title>
          <c:tx>
            <c:rich>
              <a:bodyPr rot="-5400000" vert="horz"/>
              <a:lstStyle/>
              <a:p>
                <a:pPr>
                  <a:defRPr sz="1200" b="0"/>
                </a:pPr>
                <a:r>
                  <a:rPr lang="en-US" sz="1200" b="0"/>
                  <a:t>Pounds</a:t>
                </a:r>
                <a:r>
                  <a:rPr lang="en-US" sz="1200" b="0" baseline="0"/>
                  <a:t> per </a:t>
                </a:r>
                <a:r>
                  <a:rPr lang="en-US" sz="1200" b="0"/>
                  <a:t>Trip</a:t>
                </a:r>
              </a:p>
            </c:rich>
          </c:tx>
          <c:layout>
            <c:manualLayout>
              <c:xMode val="edge"/>
              <c:yMode val="edge"/>
              <c:x val="5.1839529448490292E-3"/>
              <c:y val="0.3129437260709384"/>
            </c:manualLayout>
          </c:layout>
          <c:overlay val="0"/>
        </c:title>
        <c:numFmt formatCode="General" sourceLinked="1"/>
        <c:majorTickMark val="out"/>
        <c:minorTickMark val="none"/>
        <c:tickLblPos val="nextTo"/>
        <c:spPr>
          <a:ln w="22225"/>
        </c:spPr>
        <c:crossAx val="123241600"/>
        <c:crosses val="autoZero"/>
        <c:crossBetween val="midCat"/>
      </c:valAx>
    </c:plotArea>
    <c:legend>
      <c:legendPos val="t"/>
      <c:layout>
        <c:manualLayout>
          <c:xMode val="edge"/>
          <c:yMode val="edge"/>
          <c:x val="0.33727190204510821"/>
          <c:y val="0.11416921508664628"/>
          <c:w val="0.40474658977486971"/>
          <c:h val="7.3732572419273279E-2"/>
        </c:manualLayout>
      </c:layout>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56888354881627"/>
          <c:y val="0.11766429892702485"/>
          <c:w val="0.80275975675990452"/>
          <c:h val="0.72521284448818901"/>
        </c:manualLayout>
      </c:layout>
      <c:lineChart>
        <c:grouping val="standard"/>
        <c:varyColors val="0"/>
        <c:ser>
          <c:idx val="1"/>
          <c:order val="0"/>
          <c:tx>
            <c:strRef>
              <c:f>Sheet2!$B$2</c:f>
              <c:strCache>
                <c:ptCount val="1"/>
                <c:pt idx="0">
                  <c:v>moderate no MP</c:v>
                </c:pt>
              </c:strCache>
            </c:strRef>
          </c:tx>
          <c:marker>
            <c:symbol val="triangle"/>
            <c:size val="7"/>
          </c:marker>
          <c:cat>
            <c:numRef>
              <c:f>Sheet2!$A$3:$A$8</c:f>
              <c:numCache>
                <c:formatCode>General</c:formatCode>
                <c:ptCount val="6"/>
                <c:pt idx="0">
                  <c:v>0</c:v>
                </c:pt>
                <c:pt idx="1">
                  <c:v>10</c:v>
                </c:pt>
                <c:pt idx="2">
                  <c:v>20</c:v>
                </c:pt>
                <c:pt idx="3">
                  <c:v>30</c:v>
                </c:pt>
                <c:pt idx="4">
                  <c:v>40</c:v>
                </c:pt>
                <c:pt idx="5">
                  <c:v>50</c:v>
                </c:pt>
              </c:numCache>
            </c:numRef>
          </c:cat>
          <c:val>
            <c:numRef>
              <c:f>Sheet2!$B$3:$B$8</c:f>
              <c:numCache>
                <c:formatCode>General</c:formatCode>
                <c:ptCount val="6"/>
                <c:pt idx="0">
                  <c:v>100</c:v>
                </c:pt>
                <c:pt idx="1">
                  <c:v>114</c:v>
                </c:pt>
                <c:pt idx="2">
                  <c:v>129</c:v>
                </c:pt>
                <c:pt idx="3">
                  <c:v>112</c:v>
                </c:pt>
                <c:pt idx="4">
                  <c:v>121</c:v>
                </c:pt>
                <c:pt idx="5">
                  <c:v>115</c:v>
                </c:pt>
              </c:numCache>
            </c:numRef>
          </c:val>
          <c:smooth val="0"/>
        </c:ser>
        <c:ser>
          <c:idx val="3"/>
          <c:order val="1"/>
          <c:tx>
            <c:strRef>
              <c:f>Sheet2!$D$2</c:f>
              <c:strCache>
                <c:ptCount val="1"/>
                <c:pt idx="0">
                  <c:v>less optimistic no MP</c:v>
                </c:pt>
              </c:strCache>
            </c:strRef>
          </c:tx>
          <c:marker>
            <c:symbol val="circle"/>
            <c:size val="7"/>
          </c:marker>
          <c:cat>
            <c:numRef>
              <c:f>Sheet2!$A$3:$A$8</c:f>
              <c:numCache>
                <c:formatCode>General</c:formatCode>
                <c:ptCount val="6"/>
                <c:pt idx="0">
                  <c:v>0</c:v>
                </c:pt>
                <c:pt idx="1">
                  <c:v>10</c:v>
                </c:pt>
                <c:pt idx="2">
                  <c:v>20</c:v>
                </c:pt>
                <c:pt idx="3">
                  <c:v>30</c:v>
                </c:pt>
                <c:pt idx="4">
                  <c:v>40</c:v>
                </c:pt>
                <c:pt idx="5">
                  <c:v>50</c:v>
                </c:pt>
              </c:numCache>
            </c:numRef>
          </c:cat>
          <c:val>
            <c:numRef>
              <c:f>Sheet2!$D$3:$D$8</c:f>
              <c:numCache>
                <c:formatCode>General</c:formatCode>
                <c:ptCount val="6"/>
                <c:pt idx="0">
                  <c:v>100</c:v>
                </c:pt>
                <c:pt idx="1">
                  <c:v>113</c:v>
                </c:pt>
                <c:pt idx="2">
                  <c:v>120</c:v>
                </c:pt>
                <c:pt idx="3">
                  <c:v>112</c:v>
                </c:pt>
                <c:pt idx="4">
                  <c:v>120</c:v>
                </c:pt>
                <c:pt idx="5">
                  <c:v>110</c:v>
                </c:pt>
              </c:numCache>
            </c:numRef>
          </c:val>
          <c:smooth val="0"/>
        </c:ser>
        <c:ser>
          <c:idx val="2"/>
          <c:order val="2"/>
          <c:tx>
            <c:strRef>
              <c:f>Sheet2!$C$2</c:f>
              <c:strCache>
                <c:ptCount val="1"/>
                <c:pt idx="0">
                  <c:v>moderate with MP</c:v>
                </c:pt>
              </c:strCache>
            </c:strRef>
          </c:tx>
          <c:cat>
            <c:numRef>
              <c:f>Sheet2!$A$3:$A$8</c:f>
              <c:numCache>
                <c:formatCode>General</c:formatCode>
                <c:ptCount val="6"/>
                <c:pt idx="0">
                  <c:v>0</c:v>
                </c:pt>
                <c:pt idx="1">
                  <c:v>10</c:v>
                </c:pt>
                <c:pt idx="2">
                  <c:v>20</c:v>
                </c:pt>
                <c:pt idx="3">
                  <c:v>30</c:v>
                </c:pt>
                <c:pt idx="4">
                  <c:v>40</c:v>
                </c:pt>
                <c:pt idx="5">
                  <c:v>50</c:v>
                </c:pt>
              </c:numCache>
            </c:numRef>
          </c:cat>
          <c:val>
            <c:numRef>
              <c:f>Sheet2!$C$3:$C$8</c:f>
              <c:numCache>
                <c:formatCode>General</c:formatCode>
                <c:ptCount val="6"/>
                <c:pt idx="0">
                  <c:v>80</c:v>
                </c:pt>
                <c:pt idx="1">
                  <c:v>91</c:v>
                </c:pt>
                <c:pt idx="2">
                  <c:v>103</c:v>
                </c:pt>
                <c:pt idx="3">
                  <c:v>83</c:v>
                </c:pt>
                <c:pt idx="4">
                  <c:v>97</c:v>
                </c:pt>
                <c:pt idx="5">
                  <c:v>89</c:v>
                </c:pt>
              </c:numCache>
            </c:numRef>
          </c:val>
          <c:smooth val="0"/>
        </c:ser>
        <c:ser>
          <c:idx val="4"/>
          <c:order val="3"/>
          <c:tx>
            <c:strRef>
              <c:f>Sheet2!$E$2</c:f>
              <c:strCache>
                <c:ptCount val="1"/>
                <c:pt idx="0">
                  <c:v>less optimistic with MP</c:v>
                </c:pt>
              </c:strCache>
            </c:strRef>
          </c:tx>
          <c:marker>
            <c:symbol val="circle"/>
            <c:size val="7"/>
          </c:marker>
          <c:cat>
            <c:numRef>
              <c:f>Sheet2!$A$3:$A$8</c:f>
              <c:numCache>
                <c:formatCode>General</c:formatCode>
                <c:ptCount val="6"/>
                <c:pt idx="0">
                  <c:v>0</c:v>
                </c:pt>
                <c:pt idx="1">
                  <c:v>10</c:v>
                </c:pt>
                <c:pt idx="2">
                  <c:v>20</c:v>
                </c:pt>
                <c:pt idx="3">
                  <c:v>30</c:v>
                </c:pt>
                <c:pt idx="4">
                  <c:v>40</c:v>
                </c:pt>
                <c:pt idx="5">
                  <c:v>50</c:v>
                </c:pt>
              </c:numCache>
            </c:numRef>
          </c:cat>
          <c:val>
            <c:numRef>
              <c:f>Sheet2!$E$3:$E$8</c:f>
              <c:numCache>
                <c:formatCode>General</c:formatCode>
                <c:ptCount val="6"/>
                <c:pt idx="0">
                  <c:v>80</c:v>
                </c:pt>
                <c:pt idx="1">
                  <c:v>93</c:v>
                </c:pt>
                <c:pt idx="2">
                  <c:v>103</c:v>
                </c:pt>
                <c:pt idx="3">
                  <c:v>94</c:v>
                </c:pt>
                <c:pt idx="4">
                  <c:v>101</c:v>
                </c:pt>
                <c:pt idx="5">
                  <c:v>94</c:v>
                </c:pt>
              </c:numCache>
            </c:numRef>
          </c:val>
          <c:smooth val="0"/>
        </c:ser>
        <c:dLbls>
          <c:showLegendKey val="0"/>
          <c:showVal val="0"/>
          <c:showCatName val="0"/>
          <c:showSerName val="0"/>
          <c:showPercent val="0"/>
          <c:showBubbleSize val="0"/>
        </c:dLbls>
        <c:marker val="1"/>
        <c:smooth val="0"/>
        <c:axId val="123304192"/>
        <c:axId val="123306368"/>
      </c:lineChart>
      <c:catAx>
        <c:axId val="123304192"/>
        <c:scaling>
          <c:orientation val="minMax"/>
        </c:scaling>
        <c:delete val="0"/>
        <c:axPos val="b"/>
        <c:title>
          <c:tx>
            <c:rich>
              <a:bodyPr/>
              <a:lstStyle/>
              <a:p>
                <a:pPr>
                  <a:defRPr sz="1200" b="0"/>
                </a:pPr>
                <a:r>
                  <a:rPr lang="en-US" sz="1200" b="0"/>
                  <a:t>Years</a:t>
                </a:r>
              </a:p>
            </c:rich>
          </c:tx>
          <c:layout>
            <c:manualLayout>
              <c:xMode val="edge"/>
              <c:yMode val="edge"/>
              <c:x val="0.50821175673216257"/>
              <c:y val="0.90462682540992745"/>
            </c:manualLayout>
          </c:layout>
          <c:overlay val="0"/>
        </c:title>
        <c:numFmt formatCode="General" sourceLinked="1"/>
        <c:majorTickMark val="out"/>
        <c:minorTickMark val="none"/>
        <c:tickLblPos val="nextTo"/>
        <c:crossAx val="123306368"/>
        <c:crosses val="autoZero"/>
        <c:auto val="1"/>
        <c:lblAlgn val="ctr"/>
        <c:lblOffset val="100"/>
        <c:noMultiLvlLbl val="0"/>
      </c:catAx>
      <c:valAx>
        <c:axId val="123306368"/>
        <c:scaling>
          <c:orientation val="minMax"/>
          <c:min val="70"/>
        </c:scaling>
        <c:delete val="0"/>
        <c:axPos val="l"/>
        <c:majorGridlines>
          <c:spPr>
            <a:ln>
              <a:noFill/>
            </a:ln>
          </c:spPr>
        </c:majorGridlines>
        <c:title>
          <c:tx>
            <c:rich>
              <a:bodyPr rot="-5400000" vert="horz"/>
              <a:lstStyle/>
              <a:p>
                <a:pPr>
                  <a:defRPr sz="1200" b="0"/>
                </a:pPr>
                <a:r>
                  <a:rPr lang="en-US" sz="1200" b="0" dirty="0"/>
                  <a:t>Habitat Quality</a:t>
                </a:r>
              </a:p>
            </c:rich>
          </c:tx>
          <c:layout>
            <c:manualLayout>
              <c:xMode val="edge"/>
              <c:yMode val="edge"/>
              <c:x val="2.0323180153552067E-2"/>
              <c:y val="0.25866593711254848"/>
            </c:manualLayout>
          </c:layout>
          <c:overlay val="0"/>
        </c:title>
        <c:numFmt formatCode="General" sourceLinked="1"/>
        <c:majorTickMark val="out"/>
        <c:minorTickMark val="none"/>
        <c:tickLblPos val="nextTo"/>
        <c:crossAx val="123304192"/>
        <c:crosses val="autoZero"/>
        <c:crossBetween val="midCat"/>
      </c:valAx>
      <c:spPr>
        <a:noFill/>
      </c:spPr>
    </c:plotArea>
    <c:legend>
      <c:legendPos val="r"/>
      <c:layout>
        <c:manualLayout>
          <c:xMode val="edge"/>
          <c:yMode val="edge"/>
          <c:x val="0.1793757648425815"/>
          <c:y val="0"/>
          <c:w val="0.80087269311116327"/>
          <c:h val="0.17153278804911307"/>
        </c:manualLayout>
      </c:layout>
      <c:overlay val="0"/>
    </c:legend>
    <c:plotVisOnly val="1"/>
    <c:dispBlanksAs val="gap"/>
    <c:showDLblsOverMax val="0"/>
  </c:chart>
  <c:spPr>
    <a:no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1875909720638"/>
          <c:y val="5.1400554097404488E-2"/>
          <c:w val="0.83595251039054419"/>
          <c:h val="0.76762864869164071"/>
        </c:manualLayout>
      </c:layout>
      <c:lineChart>
        <c:grouping val="standard"/>
        <c:varyColors val="0"/>
        <c:ser>
          <c:idx val="0"/>
          <c:order val="0"/>
          <c:tx>
            <c:strRef>
              <c:f>White!$B$1</c:f>
              <c:strCache>
                <c:ptCount val="1"/>
                <c:pt idx="0">
                  <c:v>Breton Sound</c:v>
                </c:pt>
              </c:strCache>
            </c:strRef>
          </c:tx>
          <c:spPr>
            <a:ln w="25400">
              <a:solidFill>
                <a:schemeClr val="accent3">
                  <a:lumMod val="75000"/>
                </a:schemeClr>
              </a:solidFill>
              <a:prstDash val="solid"/>
            </a:ln>
          </c:spPr>
          <c:marker>
            <c:spPr>
              <a:solidFill>
                <a:schemeClr val="accent3">
                  <a:lumMod val="75000"/>
                </a:schemeClr>
              </a:solidFill>
              <a:ln>
                <a:solidFill>
                  <a:schemeClr val="tx1"/>
                </a:solidFill>
              </a:ln>
            </c:spPr>
          </c:marker>
          <c:cat>
            <c:numRef>
              <c:f>White!$A$2:$A$24</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White!$B$2:$B$24</c:f>
              <c:numCache>
                <c:formatCode>0.0</c:formatCode>
                <c:ptCount val="23"/>
                <c:pt idx="0">
                  <c:v>1</c:v>
                </c:pt>
                <c:pt idx="1">
                  <c:v>1.2</c:v>
                </c:pt>
                <c:pt idx="2">
                  <c:v>2</c:v>
                </c:pt>
                <c:pt idx="3">
                  <c:v>2</c:v>
                </c:pt>
                <c:pt idx="4">
                  <c:v>0.7</c:v>
                </c:pt>
                <c:pt idx="5">
                  <c:v>2.1</c:v>
                </c:pt>
                <c:pt idx="6">
                  <c:v>1.3</c:v>
                </c:pt>
                <c:pt idx="7">
                  <c:v>1.3</c:v>
                </c:pt>
                <c:pt idx="8">
                  <c:v>0.4</c:v>
                </c:pt>
                <c:pt idx="9">
                  <c:v>2.1</c:v>
                </c:pt>
                <c:pt idx="10">
                  <c:v>1.8</c:v>
                </c:pt>
                <c:pt idx="11">
                  <c:v>2.8</c:v>
                </c:pt>
                <c:pt idx="12">
                  <c:v>3.3</c:v>
                </c:pt>
                <c:pt idx="13">
                  <c:v>3.4</c:v>
                </c:pt>
                <c:pt idx="14">
                  <c:v>6.9</c:v>
                </c:pt>
                <c:pt idx="15">
                  <c:v>3.1</c:v>
                </c:pt>
                <c:pt idx="16">
                  <c:v>12.1</c:v>
                </c:pt>
                <c:pt idx="17">
                  <c:v>10.6</c:v>
                </c:pt>
                <c:pt idx="18">
                  <c:v>10.199999999999999</c:v>
                </c:pt>
                <c:pt idx="19">
                  <c:v>5.5</c:v>
                </c:pt>
                <c:pt idx="20">
                  <c:v>9.3000000000000007</c:v>
                </c:pt>
                <c:pt idx="21">
                  <c:v>9.6</c:v>
                </c:pt>
                <c:pt idx="22">
                  <c:v>2.2999999999999998</c:v>
                </c:pt>
              </c:numCache>
            </c:numRef>
          </c:val>
          <c:smooth val="0"/>
        </c:ser>
        <c:dLbls>
          <c:showLegendKey val="0"/>
          <c:showVal val="0"/>
          <c:showCatName val="0"/>
          <c:showSerName val="0"/>
          <c:showPercent val="0"/>
          <c:showBubbleSize val="0"/>
        </c:dLbls>
        <c:marker val="1"/>
        <c:smooth val="0"/>
        <c:axId val="96228096"/>
        <c:axId val="96230016"/>
      </c:lineChart>
      <c:catAx>
        <c:axId val="96228096"/>
        <c:scaling>
          <c:orientation val="minMax"/>
        </c:scaling>
        <c:delete val="0"/>
        <c:axPos val="b"/>
        <c:numFmt formatCode="General" sourceLinked="1"/>
        <c:majorTickMark val="out"/>
        <c:minorTickMark val="none"/>
        <c:tickLblPos val="nextTo"/>
        <c:txPr>
          <a:bodyPr rot="0"/>
          <a:lstStyle/>
          <a:p>
            <a:pPr>
              <a:defRPr/>
            </a:pPr>
            <a:endParaRPr lang="en-US"/>
          </a:p>
        </c:txPr>
        <c:crossAx val="96230016"/>
        <c:crosses val="autoZero"/>
        <c:auto val="1"/>
        <c:lblAlgn val="ctr"/>
        <c:lblOffset val="100"/>
        <c:tickMarkSkip val="2"/>
        <c:noMultiLvlLbl val="0"/>
      </c:catAx>
      <c:valAx>
        <c:axId val="96230016"/>
        <c:scaling>
          <c:orientation val="minMax"/>
        </c:scaling>
        <c:delete val="0"/>
        <c:axPos val="l"/>
        <c:title>
          <c:tx>
            <c:rich>
              <a:bodyPr rot="-5400000" vert="horz"/>
              <a:lstStyle/>
              <a:p>
                <a:pPr>
                  <a:defRPr sz="900" b="0"/>
                </a:pPr>
                <a:r>
                  <a:rPr lang="en-US" sz="900" b="0"/>
                  <a:t>Mean Annual CPUE</a:t>
                </a:r>
                <a:r>
                  <a:rPr lang="en-US" sz="900" b="0" baseline="0"/>
                  <a:t> for 16-ft. trawls</a:t>
                </a:r>
                <a:endParaRPr lang="en-US" sz="900" b="0"/>
              </a:p>
            </c:rich>
          </c:tx>
          <c:layout/>
          <c:overlay val="0"/>
        </c:title>
        <c:numFmt formatCode="0" sourceLinked="0"/>
        <c:majorTickMark val="out"/>
        <c:minorTickMark val="none"/>
        <c:tickLblPos val="nextTo"/>
        <c:crossAx val="96228096"/>
        <c:crosses val="autoZero"/>
        <c:crossBetween val="midCat"/>
      </c:valAx>
      <c:spPr>
        <a:blipFill>
          <a:blip xmlns:r="http://schemas.openxmlformats.org/officeDocument/2006/relationships" r:embed="rId1"/>
          <a:stretch>
            <a:fillRect/>
          </a:stretch>
        </a:blipFill>
        <a:ln w="25400">
          <a:noFill/>
        </a:ln>
      </c:spPr>
    </c:plotArea>
    <c:plotVisOnly val="1"/>
    <c:dispBlanksAs val="gap"/>
    <c:showDLblsOverMax val="0"/>
  </c:chart>
  <c:spPr>
    <a:noFill/>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97521830540507"/>
          <c:y val="5.1400554097404488E-2"/>
          <c:w val="0.74778194708671963"/>
          <c:h val="0.74031763545480378"/>
        </c:manualLayout>
      </c:layout>
      <c:lineChart>
        <c:grouping val="standard"/>
        <c:varyColors val="0"/>
        <c:ser>
          <c:idx val="0"/>
          <c:order val="0"/>
          <c:tx>
            <c:strRef>
              <c:f>CRVN!$D$1</c:f>
              <c:strCache>
                <c:ptCount val="1"/>
                <c:pt idx="0">
                  <c:v>Boarding</c:v>
                </c:pt>
              </c:strCache>
            </c:strRef>
          </c:tx>
          <c:spPr>
            <a:ln w="25400">
              <a:solidFill>
                <a:srgbClr val="0000CC"/>
              </a:solidFill>
              <a:prstDash val="solid"/>
            </a:ln>
          </c:spPr>
          <c:marker>
            <c:symbol val="circle"/>
            <c:size val="5"/>
            <c:spPr>
              <a:solidFill>
                <a:srgbClr val="0000CC"/>
              </a:solidFill>
              <a:ln>
                <a:solidFill>
                  <a:schemeClr val="tx1"/>
                </a:solidFill>
              </a:ln>
            </c:spPr>
          </c:marker>
          <c:cat>
            <c:numRef>
              <c:f>CRVN!$A$1:$A$24</c:f>
              <c:numCache>
                <c:formatCode>General</c:formatCode>
                <c:ptCount val="24"/>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numCache>
            </c:numRef>
          </c:cat>
          <c:val>
            <c:numRef>
              <c:f>CRVN!$D$1:$D$24</c:f>
              <c:numCache>
                <c:formatCode>General</c:formatCode>
                <c:ptCount val="24"/>
                <c:pt idx="0">
                  <c:v>0</c:v>
                </c:pt>
                <c:pt idx="1">
                  <c:v>27000</c:v>
                </c:pt>
                <c:pt idx="2">
                  <c:v>12000</c:v>
                </c:pt>
                <c:pt idx="3">
                  <c:v>500</c:v>
                </c:pt>
                <c:pt idx="4">
                  <c:v>10000</c:v>
                </c:pt>
                <c:pt idx="5">
                  <c:v>34000</c:v>
                </c:pt>
                <c:pt idx="6">
                  <c:v>9000</c:v>
                </c:pt>
                <c:pt idx="7">
                  <c:v>92000</c:v>
                </c:pt>
                <c:pt idx="8">
                  <c:v>86000</c:v>
                </c:pt>
                <c:pt idx="9">
                  <c:v>54000</c:v>
                </c:pt>
                <c:pt idx="10">
                  <c:v>56000</c:v>
                </c:pt>
                <c:pt idx="11">
                  <c:v>34000</c:v>
                </c:pt>
                <c:pt idx="12">
                  <c:v>9000</c:v>
                </c:pt>
                <c:pt idx="13">
                  <c:v>62000</c:v>
                </c:pt>
                <c:pt idx="14">
                  <c:v>78000</c:v>
                </c:pt>
                <c:pt idx="15">
                  <c:v>128000</c:v>
                </c:pt>
                <c:pt idx="16">
                  <c:v>72000</c:v>
                </c:pt>
                <c:pt idx="17">
                  <c:v>52000</c:v>
                </c:pt>
                <c:pt idx="18">
                  <c:v>53000</c:v>
                </c:pt>
                <c:pt idx="19">
                  <c:v>59000</c:v>
                </c:pt>
                <c:pt idx="20">
                  <c:v>53000</c:v>
                </c:pt>
                <c:pt idx="21">
                  <c:v>118000</c:v>
                </c:pt>
                <c:pt idx="22">
                  <c:v>68000</c:v>
                </c:pt>
                <c:pt idx="23">
                  <c:v>12000</c:v>
                </c:pt>
              </c:numCache>
            </c:numRef>
          </c:val>
          <c:smooth val="0"/>
        </c:ser>
        <c:dLbls>
          <c:showLegendKey val="0"/>
          <c:showVal val="0"/>
          <c:showCatName val="0"/>
          <c:showSerName val="0"/>
          <c:showPercent val="0"/>
          <c:showBubbleSize val="0"/>
        </c:dLbls>
        <c:marker val="1"/>
        <c:smooth val="0"/>
        <c:axId val="96161792"/>
        <c:axId val="96162944"/>
      </c:lineChart>
      <c:dateAx>
        <c:axId val="96161792"/>
        <c:scaling>
          <c:orientation val="minMax"/>
        </c:scaling>
        <c:delete val="0"/>
        <c:axPos val="b"/>
        <c:numFmt formatCode="General" sourceLinked="1"/>
        <c:majorTickMark val="out"/>
        <c:minorTickMark val="none"/>
        <c:tickLblPos val="nextTo"/>
        <c:txPr>
          <a:bodyPr rot="0"/>
          <a:lstStyle/>
          <a:p>
            <a:pPr>
              <a:defRPr sz="800"/>
            </a:pPr>
            <a:endParaRPr lang="en-US"/>
          </a:p>
        </c:txPr>
        <c:crossAx val="96162944"/>
        <c:crosses val="autoZero"/>
        <c:auto val="0"/>
        <c:lblOffset val="100"/>
        <c:baseTimeUnit val="days"/>
        <c:majorUnit val="2"/>
        <c:minorUnit val="2"/>
      </c:dateAx>
      <c:valAx>
        <c:axId val="96162944"/>
        <c:scaling>
          <c:orientation val="minMax"/>
        </c:scaling>
        <c:delete val="0"/>
        <c:axPos val="l"/>
        <c:title>
          <c:tx>
            <c:rich>
              <a:bodyPr rot="-5400000" vert="horz"/>
              <a:lstStyle/>
              <a:p>
                <a:pPr>
                  <a:defRPr sz="900" b="0"/>
                </a:pPr>
                <a:r>
                  <a:rPr lang="en-US" sz="900" b="0"/>
                  <a:t>Total</a:t>
                </a:r>
                <a:r>
                  <a:rPr lang="en-US" sz="900" b="0" baseline="0"/>
                  <a:t> Number of Sacks </a:t>
                </a:r>
                <a:endParaRPr lang="en-US" sz="900" b="0"/>
              </a:p>
            </c:rich>
          </c:tx>
          <c:layout>
            <c:manualLayout>
              <c:xMode val="edge"/>
              <c:yMode val="edge"/>
              <c:x val="5.3960615758368571E-3"/>
              <c:y val="0.16685265634899085"/>
            </c:manualLayout>
          </c:layout>
          <c:overlay val="0"/>
        </c:title>
        <c:numFmt formatCode="0" sourceLinked="0"/>
        <c:majorTickMark val="out"/>
        <c:minorTickMark val="none"/>
        <c:tickLblPos val="nextTo"/>
        <c:crossAx val="96161792"/>
        <c:crosses val="autoZero"/>
        <c:crossBetween val="midCat"/>
      </c:valAx>
      <c:spPr>
        <a:blipFill>
          <a:blip xmlns:r="http://schemas.openxmlformats.org/officeDocument/2006/relationships" r:embed="rId1"/>
          <a:stretch>
            <a:fillRect/>
          </a:stretch>
        </a:blipFill>
      </c:spPr>
    </c:plotArea>
    <c:legend>
      <c:legendPos val="t"/>
      <c:layout>
        <c:manualLayout>
          <c:xMode val="edge"/>
          <c:yMode val="edge"/>
          <c:x val="0.22233301251102036"/>
          <c:y val="3.4482758620689655E-2"/>
          <c:w val="0.24200072388432445"/>
          <c:h val="0.10392478957371708"/>
        </c:manualLayout>
      </c:layout>
      <c:overlay val="0"/>
    </c:legend>
    <c:plotVisOnly val="1"/>
    <c:dispBlanksAs val="gap"/>
    <c:showDLblsOverMax val="0"/>
  </c:chart>
  <c:spPr>
    <a:noFill/>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91373469609314"/>
          <c:y val="5.1400554097404488E-2"/>
          <c:w val="0.7320459634653006"/>
          <c:h val="0.76417554782396391"/>
        </c:manualLayout>
      </c:layout>
      <c:lineChart>
        <c:grouping val="standard"/>
        <c:varyColors val="0"/>
        <c:ser>
          <c:idx val="0"/>
          <c:order val="0"/>
          <c:tx>
            <c:strRef>
              <c:f>CRVN!$B$1</c:f>
              <c:strCache>
                <c:ptCount val="1"/>
                <c:pt idx="0">
                  <c:v>Sack</c:v>
                </c:pt>
              </c:strCache>
            </c:strRef>
          </c:tx>
          <c:spPr>
            <a:ln w="25400">
              <a:solidFill>
                <a:srgbClr val="FF3300"/>
              </a:solidFill>
              <a:prstDash val="solid"/>
            </a:ln>
          </c:spPr>
          <c:marker>
            <c:symbol val="circle"/>
            <c:size val="5"/>
            <c:spPr>
              <a:solidFill>
                <a:srgbClr val="FF3300"/>
              </a:solidFill>
              <a:ln>
                <a:solidFill>
                  <a:schemeClr val="tx1"/>
                </a:solidFill>
              </a:ln>
            </c:spPr>
          </c:marker>
          <c:cat>
            <c:numRef>
              <c:f>CRVN!$A$2:$A$24</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CRVN!$B$2:$B$24</c:f>
              <c:numCache>
                <c:formatCode>0.0</c:formatCode>
                <c:ptCount val="23"/>
                <c:pt idx="0">
                  <c:v>50</c:v>
                </c:pt>
                <c:pt idx="1">
                  <c:v>30</c:v>
                </c:pt>
                <c:pt idx="2">
                  <c:v>20</c:v>
                </c:pt>
                <c:pt idx="3">
                  <c:v>20</c:v>
                </c:pt>
                <c:pt idx="4">
                  <c:v>80</c:v>
                </c:pt>
                <c:pt idx="5">
                  <c:v>520</c:v>
                </c:pt>
                <c:pt idx="6">
                  <c:v>1020</c:v>
                </c:pt>
                <c:pt idx="7">
                  <c:v>1100</c:v>
                </c:pt>
                <c:pt idx="8">
                  <c:v>1160</c:v>
                </c:pt>
                <c:pt idx="9">
                  <c:v>660</c:v>
                </c:pt>
                <c:pt idx="10">
                  <c:v>690</c:v>
                </c:pt>
                <c:pt idx="11">
                  <c:v>480</c:v>
                </c:pt>
                <c:pt idx="12">
                  <c:v>600</c:v>
                </c:pt>
                <c:pt idx="13">
                  <c:v>1180</c:v>
                </c:pt>
                <c:pt idx="14">
                  <c:v>460</c:v>
                </c:pt>
                <c:pt idx="15">
                  <c:v>260</c:v>
                </c:pt>
                <c:pt idx="16">
                  <c:v>200</c:v>
                </c:pt>
                <c:pt idx="17">
                  <c:v>120</c:v>
                </c:pt>
                <c:pt idx="18">
                  <c:v>90</c:v>
                </c:pt>
                <c:pt idx="19">
                  <c:v>160</c:v>
                </c:pt>
                <c:pt idx="20">
                  <c:v>60</c:v>
                </c:pt>
                <c:pt idx="21">
                  <c:v>30</c:v>
                </c:pt>
                <c:pt idx="22">
                  <c:v>80</c:v>
                </c:pt>
              </c:numCache>
            </c:numRef>
          </c:val>
          <c:smooth val="0"/>
        </c:ser>
        <c:ser>
          <c:idx val="1"/>
          <c:order val="1"/>
          <c:tx>
            <c:strRef>
              <c:f>CRVN!$C$1</c:f>
              <c:strCache>
                <c:ptCount val="1"/>
                <c:pt idx="0">
                  <c:v>Seed</c:v>
                </c:pt>
              </c:strCache>
            </c:strRef>
          </c:tx>
          <c:spPr>
            <a:ln>
              <a:solidFill>
                <a:srgbClr val="006600"/>
              </a:solidFill>
            </a:ln>
          </c:spPr>
          <c:marker>
            <c:symbol val="square"/>
            <c:size val="5"/>
            <c:spPr>
              <a:solidFill>
                <a:srgbClr val="008000"/>
              </a:solidFill>
              <a:ln>
                <a:solidFill>
                  <a:schemeClr val="tx1"/>
                </a:solidFill>
              </a:ln>
            </c:spPr>
          </c:marker>
          <c:cat>
            <c:numRef>
              <c:f>CRVN!$A$2:$A$24</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CRVN!$C$2:$C$24</c:f>
              <c:numCache>
                <c:formatCode>0.0</c:formatCode>
                <c:ptCount val="23"/>
                <c:pt idx="0">
                  <c:v>80</c:v>
                </c:pt>
                <c:pt idx="1">
                  <c:v>70</c:v>
                </c:pt>
                <c:pt idx="2">
                  <c:v>340</c:v>
                </c:pt>
                <c:pt idx="3">
                  <c:v>100</c:v>
                </c:pt>
                <c:pt idx="4">
                  <c:v>1510</c:v>
                </c:pt>
                <c:pt idx="5">
                  <c:v>1500</c:v>
                </c:pt>
                <c:pt idx="6">
                  <c:v>2120</c:v>
                </c:pt>
                <c:pt idx="7">
                  <c:v>2540</c:v>
                </c:pt>
                <c:pt idx="8">
                  <c:v>3400</c:v>
                </c:pt>
                <c:pt idx="9">
                  <c:v>1700</c:v>
                </c:pt>
                <c:pt idx="10">
                  <c:v>1800</c:v>
                </c:pt>
                <c:pt idx="11">
                  <c:v>1450</c:v>
                </c:pt>
                <c:pt idx="12">
                  <c:v>3200</c:v>
                </c:pt>
                <c:pt idx="13">
                  <c:v>1700</c:v>
                </c:pt>
                <c:pt idx="14">
                  <c:v>700</c:v>
                </c:pt>
                <c:pt idx="15">
                  <c:v>830</c:v>
                </c:pt>
                <c:pt idx="16">
                  <c:v>490</c:v>
                </c:pt>
                <c:pt idx="17">
                  <c:v>400</c:v>
                </c:pt>
                <c:pt idx="18">
                  <c:v>1000</c:v>
                </c:pt>
                <c:pt idx="19">
                  <c:v>700</c:v>
                </c:pt>
                <c:pt idx="20">
                  <c:v>80</c:v>
                </c:pt>
                <c:pt idx="21">
                  <c:v>230</c:v>
                </c:pt>
                <c:pt idx="22">
                  <c:v>50</c:v>
                </c:pt>
              </c:numCache>
            </c:numRef>
          </c:val>
          <c:smooth val="0"/>
        </c:ser>
        <c:dLbls>
          <c:showLegendKey val="0"/>
          <c:showVal val="0"/>
          <c:showCatName val="0"/>
          <c:showSerName val="0"/>
          <c:showPercent val="0"/>
          <c:showBubbleSize val="0"/>
        </c:dLbls>
        <c:marker val="1"/>
        <c:smooth val="0"/>
        <c:axId val="109857792"/>
        <c:axId val="109859968"/>
      </c:lineChart>
      <c:dateAx>
        <c:axId val="109857792"/>
        <c:scaling>
          <c:orientation val="minMax"/>
        </c:scaling>
        <c:delete val="0"/>
        <c:axPos val="b"/>
        <c:numFmt formatCode="General" sourceLinked="1"/>
        <c:majorTickMark val="out"/>
        <c:minorTickMark val="none"/>
        <c:tickLblPos val="nextTo"/>
        <c:txPr>
          <a:bodyPr rot="0"/>
          <a:lstStyle/>
          <a:p>
            <a:pPr>
              <a:defRPr sz="800"/>
            </a:pPr>
            <a:endParaRPr lang="en-US"/>
          </a:p>
        </c:txPr>
        <c:crossAx val="109859968"/>
        <c:crosses val="autoZero"/>
        <c:auto val="0"/>
        <c:lblOffset val="100"/>
        <c:baseTimeUnit val="days"/>
        <c:majorUnit val="2"/>
        <c:minorUnit val="2"/>
      </c:dateAx>
      <c:valAx>
        <c:axId val="109859968"/>
        <c:scaling>
          <c:orientation val="minMax"/>
        </c:scaling>
        <c:delete val="0"/>
        <c:axPos val="l"/>
        <c:title>
          <c:tx>
            <c:rich>
              <a:bodyPr rot="-5400000" vert="horz"/>
              <a:lstStyle/>
              <a:p>
                <a:pPr>
                  <a:defRPr sz="900" b="0"/>
                </a:pPr>
                <a:r>
                  <a:rPr lang="en-US" sz="900" b="0" dirty="0"/>
                  <a:t>Annual Total</a:t>
                </a:r>
                <a:r>
                  <a:rPr lang="en-US" sz="900" b="0" baseline="0" dirty="0"/>
                  <a:t> </a:t>
                </a:r>
                <a:r>
                  <a:rPr lang="en-US" sz="900" b="0" baseline="0" dirty="0" smtClean="0"/>
                  <a:t>Number </a:t>
                </a:r>
              </a:p>
              <a:p>
                <a:pPr>
                  <a:defRPr sz="900" b="0"/>
                </a:pPr>
                <a:r>
                  <a:rPr lang="en-US" sz="900" b="0" baseline="0" dirty="0" smtClean="0"/>
                  <a:t>from Meter-squares</a:t>
                </a:r>
                <a:endParaRPr lang="en-US" sz="900" b="0" dirty="0"/>
              </a:p>
            </c:rich>
          </c:tx>
          <c:layout>
            <c:manualLayout>
              <c:xMode val="edge"/>
              <c:yMode val="edge"/>
              <c:x val="1.5288244166936096E-2"/>
              <c:y val="0.18639940670893168"/>
            </c:manualLayout>
          </c:layout>
          <c:overlay val="0"/>
        </c:title>
        <c:numFmt formatCode="0" sourceLinked="0"/>
        <c:majorTickMark val="out"/>
        <c:minorTickMark val="none"/>
        <c:tickLblPos val="nextTo"/>
        <c:crossAx val="109857792"/>
        <c:crosses val="autoZero"/>
        <c:crossBetween val="midCat"/>
      </c:valAx>
      <c:spPr>
        <a:blipFill dpi="0" rotWithShape="1">
          <a:blip xmlns:r="http://schemas.openxmlformats.org/officeDocument/2006/relationships" r:embed="rId1">
            <a:alphaModFix amt="86000"/>
          </a:blip>
          <a:srcRect/>
          <a:stretch>
            <a:fillRect/>
          </a:stretch>
        </a:blipFill>
      </c:spPr>
    </c:plotArea>
    <c:legend>
      <c:legendPos val="t"/>
      <c:layout>
        <c:manualLayout>
          <c:xMode val="edge"/>
          <c:yMode val="edge"/>
          <c:x val="0.21825890926429145"/>
          <c:y val="5.4644936824757365E-2"/>
          <c:w val="0.39204534349115039"/>
          <c:h val="6.5875822899186781E-2"/>
        </c:manualLayout>
      </c:layout>
      <c:overlay val="0"/>
    </c:legend>
    <c:plotVisOnly val="1"/>
    <c:dispBlanksAs val="gap"/>
    <c:showDLblsOverMax val="0"/>
  </c:chart>
  <c:spPr>
    <a:noFill/>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1875909720638"/>
          <c:y val="5.1400554097404488E-2"/>
          <c:w val="0.83595251039054419"/>
          <c:h val="0.76194708085100105"/>
        </c:manualLayout>
      </c:layout>
      <c:lineChart>
        <c:grouping val="standard"/>
        <c:varyColors val="0"/>
        <c:ser>
          <c:idx val="0"/>
          <c:order val="0"/>
          <c:tx>
            <c:strRef>
              <c:f>Trout!$B$1</c:f>
              <c:strCache>
                <c:ptCount val="1"/>
                <c:pt idx="0">
                  <c:v>Breton Sound</c:v>
                </c:pt>
              </c:strCache>
            </c:strRef>
          </c:tx>
          <c:spPr>
            <a:ln w="25400">
              <a:solidFill>
                <a:srgbClr val="92D050"/>
              </a:solidFill>
              <a:prstDash val="solid"/>
            </a:ln>
          </c:spPr>
          <c:marker>
            <c:spPr>
              <a:solidFill>
                <a:srgbClr val="92D050"/>
              </a:solidFill>
              <a:ln>
                <a:solidFill>
                  <a:schemeClr val="tx1"/>
                </a:solidFill>
              </a:ln>
            </c:spPr>
          </c:marker>
          <c:cat>
            <c:numRef>
              <c:f>Trout!$A$2:$A$24</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Trout!$B$2:$B$24</c:f>
              <c:numCache>
                <c:formatCode>0.0</c:formatCode>
                <c:ptCount val="23"/>
                <c:pt idx="0">
                  <c:v>2.7</c:v>
                </c:pt>
                <c:pt idx="1">
                  <c:v>2.8</c:v>
                </c:pt>
                <c:pt idx="2">
                  <c:v>1</c:v>
                </c:pt>
                <c:pt idx="3">
                  <c:v>1.2</c:v>
                </c:pt>
                <c:pt idx="4">
                  <c:v>1.3</c:v>
                </c:pt>
                <c:pt idx="5">
                  <c:v>2.1</c:v>
                </c:pt>
                <c:pt idx="6">
                  <c:v>1.7</c:v>
                </c:pt>
                <c:pt idx="7">
                  <c:v>1.3</c:v>
                </c:pt>
                <c:pt idx="8">
                  <c:v>2.6</c:v>
                </c:pt>
                <c:pt idx="9">
                  <c:v>1.7</c:v>
                </c:pt>
                <c:pt idx="10">
                  <c:v>1.6</c:v>
                </c:pt>
                <c:pt idx="11">
                  <c:v>3.2</c:v>
                </c:pt>
                <c:pt idx="12">
                  <c:v>4.3</c:v>
                </c:pt>
                <c:pt idx="13">
                  <c:v>1.8</c:v>
                </c:pt>
                <c:pt idx="14">
                  <c:v>2.2999999999999998</c:v>
                </c:pt>
                <c:pt idx="15">
                  <c:v>1.4</c:v>
                </c:pt>
                <c:pt idx="16">
                  <c:v>1.1000000000000001</c:v>
                </c:pt>
                <c:pt idx="17">
                  <c:v>2.2000000000000002</c:v>
                </c:pt>
                <c:pt idx="18">
                  <c:v>1.5</c:v>
                </c:pt>
                <c:pt idx="19">
                  <c:v>3</c:v>
                </c:pt>
                <c:pt idx="20">
                  <c:v>1.7</c:v>
                </c:pt>
                <c:pt idx="21">
                  <c:v>1.3</c:v>
                </c:pt>
                <c:pt idx="22">
                  <c:v>1.6</c:v>
                </c:pt>
              </c:numCache>
            </c:numRef>
          </c:val>
          <c:smooth val="0"/>
        </c:ser>
        <c:dLbls>
          <c:showLegendKey val="0"/>
          <c:showVal val="0"/>
          <c:showCatName val="0"/>
          <c:showSerName val="0"/>
          <c:showPercent val="0"/>
          <c:showBubbleSize val="0"/>
        </c:dLbls>
        <c:marker val="1"/>
        <c:smooth val="0"/>
        <c:axId val="111600384"/>
        <c:axId val="111602304"/>
      </c:lineChart>
      <c:catAx>
        <c:axId val="111600384"/>
        <c:scaling>
          <c:orientation val="minMax"/>
        </c:scaling>
        <c:delete val="0"/>
        <c:axPos val="b"/>
        <c:numFmt formatCode="General" sourceLinked="1"/>
        <c:majorTickMark val="out"/>
        <c:minorTickMark val="none"/>
        <c:tickLblPos val="nextTo"/>
        <c:txPr>
          <a:bodyPr rot="0"/>
          <a:lstStyle/>
          <a:p>
            <a:pPr>
              <a:defRPr/>
            </a:pPr>
            <a:endParaRPr lang="en-US"/>
          </a:p>
        </c:txPr>
        <c:crossAx val="111602304"/>
        <c:crosses val="autoZero"/>
        <c:auto val="1"/>
        <c:lblAlgn val="ctr"/>
        <c:lblOffset val="100"/>
        <c:tickMarkSkip val="2"/>
        <c:noMultiLvlLbl val="0"/>
      </c:catAx>
      <c:valAx>
        <c:axId val="111602304"/>
        <c:scaling>
          <c:orientation val="minMax"/>
          <c:max val="5"/>
          <c:min val="0"/>
        </c:scaling>
        <c:delete val="0"/>
        <c:axPos val="l"/>
        <c:title>
          <c:tx>
            <c:rich>
              <a:bodyPr rot="-5400000" vert="horz"/>
              <a:lstStyle/>
              <a:p>
                <a:pPr>
                  <a:defRPr sz="900" b="0"/>
                </a:pPr>
                <a:r>
                  <a:rPr lang="en-US" sz="900" b="0"/>
                  <a:t>Mean Annual CPUE</a:t>
                </a:r>
                <a:r>
                  <a:rPr lang="en-US" sz="900" b="0" baseline="0"/>
                  <a:t> in Gillnets</a:t>
                </a:r>
                <a:endParaRPr lang="en-US" sz="900" b="0"/>
              </a:p>
            </c:rich>
          </c:tx>
          <c:layout>
            <c:manualLayout>
              <c:xMode val="edge"/>
              <c:yMode val="edge"/>
              <c:x val="1.1801942452293329E-2"/>
              <c:y val="0.11623825247650495"/>
            </c:manualLayout>
          </c:layout>
          <c:overlay val="0"/>
        </c:title>
        <c:numFmt formatCode="0" sourceLinked="0"/>
        <c:majorTickMark val="out"/>
        <c:minorTickMark val="none"/>
        <c:tickLblPos val="nextTo"/>
        <c:crossAx val="111600384"/>
        <c:crosses val="autoZero"/>
        <c:crossBetween val="midCat"/>
        <c:majorUnit val="1"/>
        <c:minorUnit val="0.5"/>
      </c:valAx>
      <c:spPr>
        <a:blipFill dpi="0" rotWithShape="1">
          <a:blip xmlns:r="http://schemas.openxmlformats.org/officeDocument/2006/relationships" r:embed="rId1"/>
          <a:srcRect/>
          <a:stretch>
            <a:fillRect/>
          </a:stretch>
        </a:blipFill>
      </c:spPr>
    </c:plotArea>
    <c:plotVisOnly val="1"/>
    <c:dispBlanksAs val="gap"/>
    <c:showDLblsOverMax val="0"/>
  </c:chart>
  <c:spPr>
    <a:noFill/>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val>
            <c:numRef>
              <c:f>Sheet1!$B$3:$B$6</c:f>
              <c:numCache>
                <c:formatCode>General</c:formatCode>
                <c:ptCount val="4"/>
                <c:pt idx="0">
                  <c:v>30</c:v>
                </c:pt>
                <c:pt idx="1">
                  <c:v>45</c:v>
                </c:pt>
                <c:pt idx="2">
                  <c:v>25</c:v>
                </c:pt>
                <c:pt idx="3">
                  <c:v>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val>
            <c:numRef>
              <c:f>Sheet1!$H$3:$H$6</c:f>
              <c:numCache>
                <c:formatCode>General</c:formatCode>
                <c:ptCount val="4"/>
                <c:pt idx="0">
                  <c:v>65</c:v>
                </c:pt>
                <c:pt idx="1">
                  <c:v>8</c:v>
                </c:pt>
                <c:pt idx="2">
                  <c:v>27</c:v>
                </c:pt>
                <c:pt idx="3">
                  <c:v>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dPt>
          <c:dPt>
            <c:idx val="1"/>
            <c:bubble3D val="0"/>
            <c:spPr>
              <a:solidFill>
                <a:srgbClr val="92D050"/>
              </a:solidFill>
            </c:spPr>
          </c:dPt>
          <c:dPt>
            <c:idx val="2"/>
            <c:bubble3D val="0"/>
            <c:spPr>
              <a:solidFill>
                <a:srgbClr val="0000CC"/>
              </a:solidFill>
            </c:spPr>
          </c:dPt>
          <c:dPt>
            <c:idx val="3"/>
            <c:bubble3D val="0"/>
            <c:spPr>
              <a:solidFill>
                <a:schemeClr val="bg2">
                  <a:lumMod val="50000"/>
                </a:schemeClr>
              </a:solidFill>
            </c:spPr>
          </c:dPt>
          <c:val>
            <c:numRef>
              <c:f>Sheet1!$Q$3:$Q$6</c:f>
              <c:numCache>
                <c:formatCode>General</c:formatCode>
                <c:ptCount val="4"/>
                <c:pt idx="0">
                  <c:v>43</c:v>
                </c:pt>
                <c:pt idx="1">
                  <c:v>3</c:v>
                </c:pt>
                <c:pt idx="2">
                  <c:v>50</c:v>
                </c:pt>
                <c:pt idx="3">
                  <c:v>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0.13792</cdr:x>
      <cdr:y>0.81624</cdr:y>
    </cdr:from>
    <cdr:to>
      <cdr:x>0.44201</cdr:x>
      <cdr:y>0.94414</cdr:y>
    </cdr:to>
    <cdr:grpSp>
      <cdr:nvGrpSpPr>
        <cdr:cNvPr id="4" name="Group 3"/>
        <cdr:cNvGrpSpPr/>
      </cdr:nvGrpSpPr>
      <cdr:grpSpPr>
        <a:xfrm xmlns:a="http://schemas.openxmlformats.org/drawingml/2006/main">
          <a:off x="533417" y="2030880"/>
          <a:ext cx="1176092" cy="318227"/>
          <a:chOff x="533400" y="2030892"/>
          <a:chExt cx="1176093" cy="318207"/>
        </a:xfrm>
      </cdr:grpSpPr>
      <cdr:cxnSp macro="">
        <cdr:nvCxnSpPr>
          <cdr:cNvPr id="2" name="Straight Arrow Connector 1"/>
          <cdr:cNvCxnSpPr/>
        </cdr:nvCxnSpPr>
        <cdr:spPr>
          <a:xfrm xmlns:a="http://schemas.openxmlformats.org/drawingml/2006/main" flipV="1">
            <a:off x="914400" y="2030892"/>
            <a:ext cx="0" cy="25475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3" name="TextBox 2"/>
          <cdr:cNvSpPr txBox="1"/>
        </cdr:nvSpPr>
        <cdr:spPr>
          <a:xfrm xmlns:a="http://schemas.openxmlformats.org/drawingml/2006/main">
            <a:off x="533400" y="2183292"/>
            <a:ext cx="1176093" cy="1658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Diversion Open</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0.15789</cdr:x>
      <cdr:y>0.81818</cdr:y>
    </cdr:from>
    <cdr:to>
      <cdr:x>0.47567</cdr:x>
      <cdr:y>0.98141</cdr:y>
    </cdr:to>
    <cdr:grpSp>
      <cdr:nvGrpSpPr>
        <cdr:cNvPr id="4" name="Group 3"/>
        <cdr:cNvGrpSpPr/>
      </cdr:nvGrpSpPr>
      <cdr:grpSpPr>
        <a:xfrm xmlns:a="http://schemas.openxmlformats.org/drawingml/2006/main">
          <a:off x="609606" y="2057395"/>
          <a:ext cx="1226934" cy="410459"/>
          <a:chOff x="541730" y="2057395"/>
          <a:chExt cx="1226934" cy="410459"/>
        </a:xfrm>
      </cdr:grpSpPr>
      <cdr:cxnSp macro="">
        <cdr:nvCxnSpPr>
          <cdr:cNvPr id="2" name="Straight Arrow Connector 1"/>
          <cdr:cNvCxnSpPr/>
        </cdr:nvCxnSpPr>
        <cdr:spPr>
          <a:xfrm xmlns:a="http://schemas.openxmlformats.org/drawingml/2006/main" flipV="1">
            <a:off x="838213" y="2057395"/>
            <a:ext cx="0" cy="25747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3" name="TextBox 2"/>
          <cdr:cNvSpPr txBox="1"/>
        </cdr:nvSpPr>
        <cdr:spPr>
          <a:xfrm xmlns:a="http://schemas.openxmlformats.org/drawingml/2006/main">
            <a:off x="541730" y="2277146"/>
            <a:ext cx="1226934" cy="190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Diversion Open</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0.3</cdr:x>
      <cdr:y>0.7931</cdr:y>
    </cdr:from>
    <cdr:to>
      <cdr:x>0.3</cdr:x>
      <cdr:y>0.921</cdr:y>
    </cdr:to>
    <cdr:cxnSp macro="">
      <cdr:nvCxnSpPr>
        <cdr:cNvPr id="4" name="Straight Arrow Connector 3"/>
        <cdr:cNvCxnSpPr/>
      </cdr:nvCxnSpPr>
      <cdr:spPr>
        <a:xfrm xmlns:a="http://schemas.openxmlformats.org/drawingml/2006/main" flipV="1">
          <a:off x="1143001" y="1752599"/>
          <a:ext cx="0" cy="28263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0.19993</cdr:x>
      <cdr:y>0.89169</cdr:y>
    </cdr:from>
    <cdr:to>
      <cdr:x>0.49338</cdr:x>
      <cdr:y>0.98832</cdr:y>
    </cdr:to>
    <cdr:sp macro="" textlink="">
      <cdr:nvSpPr>
        <cdr:cNvPr id="5" name="TextBox 3"/>
        <cdr:cNvSpPr txBox="1"/>
      </cdr:nvSpPr>
      <cdr:spPr>
        <a:xfrm xmlns:a="http://schemas.openxmlformats.org/drawingml/2006/main">
          <a:off x="799729" y="2080867"/>
          <a:ext cx="1173838" cy="2255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Diversion Open</a:t>
          </a:r>
        </a:p>
      </cdr:txBody>
    </cdr:sp>
  </cdr:relSizeAnchor>
</c:userShapes>
</file>

<file path=ppt/drawings/drawing4.xml><?xml version="1.0" encoding="utf-8"?>
<c:userShapes xmlns:c="http://schemas.openxmlformats.org/drawingml/2006/chart">
  <cdr:relSizeAnchor xmlns:cdr="http://schemas.openxmlformats.org/drawingml/2006/chartDrawing">
    <cdr:from>
      <cdr:x>0.30965</cdr:x>
      <cdr:y>0.8186</cdr:y>
    </cdr:from>
    <cdr:to>
      <cdr:x>0.30965</cdr:x>
      <cdr:y>0.92099</cdr:y>
    </cdr:to>
    <cdr:grpSp>
      <cdr:nvGrpSpPr>
        <cdr:cNvPr id="4" name="Group 3"/>
        <cdr:cNvGrpSpPr/>
      </cdr:nvGrpSpPr>
      <cdr:grpSpPr>
        <a:xfrm xmlns:a="http://schemas.openxmlformats.org/drawingml/2006/main">
          <a:off x="1219197" y="1760575"/>
          <a:ext cx="0" cy="220212"/>
          <a:chOff x="1348754" y="2903126"/>
          <a:chExt cx="0" cy="356947"/>
        </a:xfrm>
      </cdr:grpSpPr>
      <cdr:cxnSp macro="">
        <cdr:nvCxnSpPr>
          <cdr:cNvPr id="2" name="Straight Arrow Connector 1"/>
          <cdr:cNvCxnSpPr/>
        </cdr:nvCxnSpPr>
        <cdr:spPr>
          <a:xfrm xmlns:a="http://schemas.openxmlformats.org/drawingml/2006/main" flipV="1">
            <a:off x="1348754" y="2903126"/>
            <a:ext cx="0" cy="356947"/>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5.xml><?xml version="1.0" encoding="utf-8"?>
<c:userShapes xmlns:c="http://schemas.openxmlformats.org/drawingml/2006/chart">
  <cdr:relSizeAnchor xmlns:cdr="http://schemas.openxmlformats.org/drawingml/2006/chartDrawing">
    <cdr:from>
      <cdr:x>0.07946</cdr:x>
      <cdr:y>0.8125</cdr:y>
    </cdr:from>
    <cdr:to>
      <cdr:x>0.40011</cdr:x>
      <cdr:y>0.98315</cdr:y>
    </cdr:to>
    <cdr:grpSp>
      <cdr:nvGrpSpPr>
        <cdr:cNvPr id="2" name="Group 1"/>
        <cdr:cNvGrpSpPr/>
      </cdr:nvGrpSpPr>
      <cdr:grpSpPr>
        <a:xfrm xmlns:a="http://schemas.openxmlformats.org/drawingml/2006/main">
          <a:off x="309143" y="1981199"/>
          <a:ext cx="1247503" cy="416113"/>
          <a:chOff x="571499" y="2314571"/>
          <a:chExt cx="1057292" cy="409581"/>
        </a:xfrm>
      </cdr:grpSpPr>
      <cdr:cxnSp macro="">
        <cdr:nvCxnSpPr>
          <cdr:cNvPr id="6" name="Straight Arrow Connector 5"/>
          <cdr:cNvCxnSpPr/>
        </cdr:nvCxnSpPr>
        <cdr:spPr>
          <a:xfrm xmlns:a="http://schemas.openxmlformats.org/drawingml/2006/main" flipV="1">
            <a:off x="1066786" y="2314571"/>
            <a:ext cx="0" cy="285752"/>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7" name="TextBox 6"/>
          <cdr:cNvSpPr txBox="1"/>
        </cdr:nvSpPr>
        <cdr:spPr>
          <a:xfrm xmlns:a="http://schemas.openxmlformats.org/drawingml/2006/main">
            <a:off x="571499" y="2533650"/>
            <a:ext cx="1057292" cy="1905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Diversion Open</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42E60F-957D-49CF-A68A-40E13DF667CB}" type="datetimeFigureOut">
              <a:rPr lang="en-US" smtClean="0"/>
              <a:t>4/29/2014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DBE972-162E-4EDB-97A7-D3AD2ABE8ACD}" type="slidenum">
              <a:rPr lang="en-US" smtClean="0"/>
              <a:t>‹#›</a:t>
            </a:fld>
            <a:endParaRPr lang="en-US"/>
          </a:p>
        </p:txBody>
      </p:sp>
    </p:spTree>
    <p:extLst>
      <p:ext uri="{BB962C8B-B14F-4D97-AF65-F5344CB8AC3E}">
        <p14:creationId xmlns:p14="http://schemas.microsoft.com/office/powerpoint/2010/main" val="2019926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C8B42-5D84-48F5-B9BE-38BD66E88CD5}" type="datetimeFigureOut">
              <a:rPr lang="en-US" smtClean="0"/>
              <a:t>4/29/2014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98768-1FF4-4BAB-8FFD-175F93EBB96A}" type="slidenum">
              <a:rPr lang="en-US" smtClean="0"/>
              <a:t>‹#›</a:t>
            </a:fld>
            <a:endParaRPr lang="en-US"/>
          </a:p>
        </p:txBody>
      </p:sp>
    </p:spTree>
    <p:extLst>
      <p:ext uri="{BB962C8B-B14F-4D97-AF65-F5344CB8AC3E}">
        <p14:creationId xmlns:p14="http://schemas.microsoft.com/office/powerpoint/2010/main" val="381868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Arial" charset="0"/>
              </a:defRPr>
            </a:lvl1pPr>
            <a:lvl2pPr marL="729057" indent="-280406">
              <a:defRPr sz="1200">
                <a:solidFill>
                  <a:schemeClr val="tx1"/>
                </a:solidFill>
                <a:latin typeface="Arial" charset="0"/>
              </a:defRPr>
            </a:lvl2pPr>
            <a:lvl3pPr marL="1121626" indent="-224325">
              <a:defRPr sz="1200">
                <a:solidFill>
                  <a:schemeClr val="tx1"/>
                </a:solidFill>
                <a:latin typeface="Arial" charset="0"/>
              </a:defRPr>
            </a:lvl3pPr>
            <a:lvl4pPr marL="1570276" indent="-224325">
              <a:defRPr sz="1200">
                <a:solidFill>
                  <a:schemeClr val="tx1"/>
                </a:solidFill>
                <a:latin typeface="Arial" charset="0"/>
              </a:defRPr>
            </a:lvl4pPr>
            <a:lvl5pPr marL="2018927" indent="-224325">
              <a:defRPr sz="1200">
                <a:solidFill>
                  <a:schemeClr val="tx1"/>
                </a:solidFill>
                <a:latin typeface="Arial" charset="0"/>
              </a:defRPr>
            </a:lvl5pPr>
            <a:lvl6pPr marL="2467577" indent="-224325" eaLnBrk="0" fontAlgn="base" hangingPunct="0">
              <a:spcBef>
                <a:spcPct val="30000"/>
              </a:spcBef>
              <a:spcAft>
                <a:spcPct val="0"/>
              </a:spcAft>
              <a:defRPr sz="1200">
                <a:solidFill>
                  <a:schemeClr val="tx1"/>
                </a:solidFill>
                <a:latin typeface="Arial" charset="0"/>
              </a:defRPr>
            </a:lvl6pPr>
            <a:lvl7pPr marL="2916227" indent="-224325" eaLnBrk="0" fontAlgn="base" hangingPunct="0">
              <a:spcBef>
                <a:spcPct val="30000"/>
              </a:spcBef>
              <a:spcAft>
                <a:spcPct val="0"/>
              </a:spcAft>
              <a:defRPr sz="1200">
                <a:solidFill>
                  <a:schemeClr val="tx1"/>
                </a:solidFill>
                <a:latin typeface="Arial" charset="0"/>
              </a:defRPr>
            </a:lvl7pPr>
            <a:lvl8pPr marL="3364878" indent="-224325" eaLnBrk="0" fontAlgn="base" hangingPunct="0">
              <a:spcBef>
                <a:spcPct val="30000"/>
              </a:spcBef>
              <a:spcAft>
                <a:spcPct val="0"/>
              </a:spcAft>
              <a:defRPr sz="1200">
                <a:solidFill>
                  <a:schemeClr val="tx1"/>
                </a:solidFill>
                <a:latin typeface="Arial" charset="0"/>
              </a:defRPr>
            </a:lvl8pPr>
            <a:lvl9pPr marL="3813528" indent="-224325" eaLnBrk="0" fontAlgn="base" hangingPunct="0">
              <a:spcBef>
                <a:spcPct val="30000"/>
              </a:spcBef>
              <a:spcAft>
                <a:spcPct val="0"/>
              </a:spcAft>
              <a:defRPr sz="1200">
                <a:solidFill>
                  <a:schemeClr val="tx1"/>
                </a:solidFill>
                <a:latin typeface="Arial" charset="0"/>
              </a:defRPr>
            </a:lvl9pPr>
          </a:lstStyle>
          <a:p>
            <a:pPr fontAlgn="base">
              <a:spcBef>
                <a:spcPct val="0"/>
              </a:spcBef>
              <a:spcAft>
                <a:spcPct val="0"/>
              </a:spcAft>
            </a:pPr>
            <a:fld id="{5C4F60A5-19CA-4767-B849-09B4E490D057}" type="slidenum">
              <a:rPr lang="en-US" altLang="en-US" smtClean="0">
                <a:solidFill>
                  <a:srgbClr val="000000"/>
                </a:solidFill>
              </a:rPr>
              <a:pPr fontAlgn="base">
                <a:spcBef>
                  <a:spcPct val="0"/>
                </a:spcBef>
                <a:spcAft>
                  <a:spcPct val="0"/>
                </a:spcAft>
              </a:pPr>
              <a:t>1</a:t>
            </a:fld>
            <a:endParaRPr lang="en-US" alt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Wissel</a:t>
            </a:r>
            <a:r>
              <a:rPr lang="en-US" dirty="0" smtClean="0"/>
              <a:t> and Fry (2005) analyzed grass shrimp tissue (a benthic omnivore)</a:t>
            </a:r>
            <a:r>
              <a:rPr lang="en-US" baseline="0" dirty="0" smtClean="0"/>
              <a:t> and barnacle and anchovy (both </a:t>
            </a:r>
            <a:r>
              <a:rPr lang="en-US" baseline="0" dirty="0" err="1" smtClean="0"/>
              <a:t>planktivores</a:t>
            </a:r>
            <a:r>
              <a:rPr lang="en-US" baseline="0" dirty="0" smtClean="0"/>
              <a:t>).  Barnacles and anchovy combined in the accompanying figure.</a:t>
            </a:r>
          </a:p>
          <a:p>
            <a:pPr marL="0" indent="0">
              <a:buFont typeface="Arial" charset="0"/>
              <a:buNone/>
            </a:pPr>
            <a:endParaRPr lang="en-US" baseline="0" dirty="0" smtClean="0"/>
          </a:p>
          <a:p>
            <a:pPr marL="0" indent="0">
              <a:buFont typeface="Arial" charset="0"/>
              <a:buNone/>
            </a:pPr>
            <a:r>
              <a:rPr lang="en-US" baseline="0" dirty="0" smtClean="0"/>
              <a:t>*Basically, isotopes associated with diversion flow were found where and when diversion flow occurred.</a:t>
            </a:r>
          </a:p>
          <a:p>
            <a:pPr marL="171450" indent="-171450">
              <a:buFont typeface="Arial" charset="0"/>
              <a:buChar char="•"/>
            </a:pPr>
            <a:endParaRPr lang="en-US" baseline="0" dirty="0" smtClean="0"/>
          </a:p>
          <a:p>
            <a:pPr marL="0" indent="0">
              <a:buFont typeface="Arial" charset="0"/>
              <a:buNone/>
            </a:pPr>
            <a:r>
              <a:rPr lang="en-US" dirty="0" smtClean="0"/>
              <a:t>*Diversion-delivered nutrients are quickly assimilated into food web, as evidenced</a:t>
            </a:r>
            <a:r>
              <a:rPr lang="en-US" baseline="0" dirty="0" smtClean="0"/>
              <a:t> by the 75% to 25% drop-off.</a:t>
            </a:r>
          </a:p>
          <a:p>
            <a:pPr marL="0" indent="0">
              <a:buFont typeface="Arial" charset="0"/>
              <a:buNone/>
            </a:pPr>
            <a:endParaRPr lang="en-US" baseline="0" dirty="0" smtClean="0"/>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10</a:t>
            </a:fld>
            <a:endParaRPr lang="en-US"/>
          </a:p>
        </p:txBody>
      </p:sp>
    </p:spTree>
    <p:extLst>
      <p:ext uri="{BB962C8B-B14F-4D97-AF65-F5344CB8AC3E}">
        <p14:creationId xmlns:p14="http://schemas.microsoft.com/office/powerpoint/2010/main" val="240767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“Trophic Linkages” slides are meant to illustrate how riverine nutrients propagate</a:t>
            </a:r>
            <a:r>
              <a:rPr lang="en-US" baseline="0" dirty="0" smtClean="0"/>
              <a:t> through the food web and potentially increase productivity.</a:t>
            </a:r>
          </a:p>
          <a:p>
            <a:endParaRPr lang="en-US" baseline="0" dirty="0" smtClean="0"/>
          </a:p>
          <a:p>
            <a:r>
              <a:rPr lang="en-US" baseline="0" dirty="0" smtClean="0"/>
              <a:t>*In other areas of world, nutrient enrichment commonly means increased importance of the planktonic food web and pelagic community.</a:t>
            </a:r>
          </a:p>
          <a:p>
            <a:endParaRPr lang="en-US" baseline="0" dirty="0" smtClean="0"/>
          </a:p>
          <a:p>
            <a:r>
              <a:rPr lang="en-US" baseline="0" dirty="0" smtClean="0"/>
              <a:t>*Analyses by de Mutsert (2010 dissertation) backs this up, with phytoplankton being more important to food web in areas receiving diversion flow.</a:t>
            </a:r>
          </a:p>
          <a:p>
            <a:endParaRPr lang="en-US" baseline="0" dirty="0" smtClean="0"/>
          </a:p>
          <a:p>
            <a:r>
              <a:rPr lang="en-US" baseline="0" dirty="0" smtClean="0"/>
              <a:t>*Phytoplankton is a high-quality, energy-rich food source, so increase in phytoplankton = increase in food quality.  De Mutsert analyses show bay anchovy and Gulf menhaden tissue had greater caloric content in areas closer to the diversion (legend is low, medium, and high salinity sites).</a:t>
            </a: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11</a:t>
            </a:fld>
            <a:endParaRPr lang="en-US"/>
          </a:p>
        </p:txBody>
      </p:sp>
    </p:spTree>
    <p:extLst>
      <p:ext uri="{BB962C8B-B14F-4D97-AF65-F5344CB8AC3E}">
        <p14:creationId xmlns:p14="http://schemas.microsoft.com/office/powerpoint/2010/main" val="68170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*Diversion-delivered</a:t>
            </a:r>
            <a:r>
              <a:rPr lang="en-US" baseline="0" dirty="0" smtClean="0"/>
              <a:t> nutrients enhance productivity of emergent vegetation and epiphytic algae.  This plant productivity augments food web directly through grazing, or indirectly through plant decomposition and enhancement of detrital pool.  </a:t>
            </a:r>
          </a:p>
          <a:p>
            <a:endParaRPr lang="en-US" baseline="0" dirty="0" smtClean="0"/>
          </a:p>
          <a:p>
            <a:r>
              <a:rPr lang="en-US" baseline="0" dirty="0" smtClean="0"/>
              <a:t>*Resident species such as killifish or grass shrimp are major consumers of the above material as well as marsh surface inverts.</a:t>
            </a:r>
          </a:p>
          <a:p>
            <a:endParaRPr lang="en-US" baseline="0" dirty="0" smtClean="0"/>
          </a:p>
          <a:p>
            <a:r>
              <a:rPr lang="en-US" baseline="0" dirty="0" smtClean="0"/>
              <a:t>*Work by Piazza and Piazza and </a:t>
            </a:r>
            <a:r>
              <a:rPr lang="en-US" baseline="0" dirty="0" err="1" smtClean="0"/>
              <a:t>LaPeyre</a:t>
            </a:r>
            <a:r>
              <a:rPr lang="en-US" baseline="0" dirty="0" smtClean="0"/>
              <a:t> showed greater numbers, biomass, etc. of these residents.</a:t>
            </a:r>
          </a:p>
          <a:p>
            <a:endParaRPr lang="en-US" baseline="0" dirty="0" smtClean="0"/>
          </a:p>
          <a:p>
            <a:r>
              <a:rPr lang="en-US" baseline="0" dirty="0" smtClean="0"/>
              <a:t>*Brown shrimp use the marsh surface but primarily near the edge.  Individual-based models by Roth et al. (2008) showed that greater marsh inundation resulted in greater growth and survival of brown shrimp.</a:t>
            </a: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12</a:t>
            </a:fld>
            <a:endParaRPr lang="en-US"/>
          </a:p>
        </p:txBody>
      </p:sp>
    </p:spTree>
    <p:extLst>
      <p:ext uri="{BB962C8B-B14F-4D97-AF65-F5344CB8AC3E}">
        <p14:creationId xmlns:p14="http://schemas.microsoft.com/office/powerpoint/2010/main" val="249564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*”bottom-up” changes primarily at the lower trophic levels/prey base cause changes at</a:t>
            </a:r>
            <a:r>
              <a:rPr lang="en-US" baseline="0" dirty="0" smtClean="0"/>
              <a:t> upper trophic levels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13</a:t>
            </a:fld>
            <a:endParaRPr lang="en-US"/>
          </a:p>
        </p:txBody>
      </p:sp>
    </p:spTree>
    <p:extLst>
      <p:ext uri="{BB962C8B-B14F-4D97-AF65-F5344CB8AC3E}">
        <p14:creationId xmlns:p14="http://schemas.microsoft.com/office/powerpoint/2010/main" val="401465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*Nurseries</a:t>
            </a:r>
            <a:r>
              <a:rPr lang="en-US" baseline="0" dirty="0" smtClean="0"/>
              <a:t> are habitats that provide abundant food and protection from predators such that these habitats contribute disproportionally to the production of recruits to adult populations.</a:t>
            </a:r>
          </a:p>
          <a:p>
            <a:endParaRPr lang="en-US" baseline="0" dirty="0" smtClean="0"/>
          </a:p>
          <a:p>
            <a:r>
              <a:rPr lang="en-US" baseline="0" dirty="0" smtClean="0"/>
              <a:t>*Freshwater inflow may enhance nursery function by increasing food resources (already discussed) and possibly by reducing predation pressure.</a:t>
            </a:r>
          </a:p>
          <a:p>
            <a:endParaRPr lang="en-US" baseline="0" dirty="0" smtClean="0"/>
          </a:p>
          <a:p>
            <a:r>
              <a:rPr lang="en-US" baseline="0" dirty="0" smtClean="0"/>
              <a:t>*De Mutsert model simulations showed greater amount of anchovies and other forage species such as mullet (and even </a:t>
            </a:r>
            <a:r>
              <a:rPr lang="en-US" baseline="0" dirty="0" err="1" smtClean="0"/>
              <a:t>penaeid</a:t>
            </a:r>
            <a:r>
              <a:rPr lang="en-US" baseline="0" dirty="0" smtClean="0"/>
              <a:t> shrimp) in the low-salinity scenario.  Considering </a:t>
            </a:r>
            <a:r>
              <a:rPr lang="en-US" baseline="0" dirty="0" err="1" smtClean="0"/>
              <a:t>EwE</a:t>
            </a:r>
            <a:r>
              <a:rPr lang="en-US" baseline="0" dirty="0" smtClean="0"/>
              <a:t> is a “top-down” model where environmental conditions control predation/feeding rates and subsequently the abundance of prey, it is hypothesized that the larger amount of anchovies is due to displacement of predators.</a:t>
            </a:r>
          </a:p>
          <a:p>
            <a:endParaRPr lang="en-US" baseline="0" dirty="0" smtClean="0"/>
          </a:p>
          <a:p>
            <a:r>
              <a:rPr lang="en-US" baseline="0" dirty="0" smtClean="0"/>
              <a:t>*Structurally-complex habitats = the flooded marsh surface and beds of SAV.   </a:t>
            </a: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14</a:t>
            </a:fld>
            <a:endParaRPr lang="en-US"/>
          </a:p>
        </p:txBody>
      </p:sp>
    </p:spTree>
    <p:extLst>
      <p:ext uri="{BB962C8B-B14F-4D97-AF65-F5344CB8AC3E}">
        <p14:creationId xmlns:p14="http://schemas.microsoft.com/office/powerpoint/2010/main" val="308453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*Estuarine species generally </a:t>
            </a:r>
            <a:r>
              <a:rPr lang="en-US" dirty="0" err="1" smtClean="0"/>
              <a:t>euryhaline</a:t>
            </a:r>
            <a:r>
              <a:rPr lang="en-US" dirty="0" smtClean="0"/>
              <a:t> and adapted to environmental variability of estuary in order to take advantage of their high productivity.</a:t>
            </a:r>
          </a:p>
          <a:p>
            <a:endParaRPr lang="en-US" dirty="0" smtClean="0"/>
          </a:p>
          <a:p>
            <a:r>
              <a:rPr lang="en-US" dirty="0" smtClean="0"/>
              <a:t>*Species may</a:t>
            </a:r>
            <a:r>
              <a:rPr lang="en-US" baseline="0" dirty="0" smtClean="0"/>
              <a:t> seek out a specific salinity range, under which their growth is optimized.  This leads to movement up and down the estuary.</a:t>
            </a:r>
          </a:p>
          <a:p>
            <a:endParaRPr lang="en-US" baseline="0" dirty="0" smtClean="0"/>
          </a:p>
          <a:p>
            <a:r>
              <a:rPr lang="en-US" baseline="0" dirty="0" smtClean="0"/>
              <a:t>*</a:t>
            </a:r>
            <a:r>
              <a:rPr lang="en-US" sz="1200" kern="1200" dirty="0" smtClean="0">
                <a:solidFill>
                  <a:schemeClr val="tx1"/>
                </a:solidFill>
                <a:effectLst/>
                <a:latin typeface="+mn-lt"/>
                <a:ea typeface="+mn-ea"/>
                <a:cs typeface="+mn-cs"/>
              </a:rPr>
              <a:t>Such redistribution appears to have been the main response of fish and shellfish to diversion-related salinity changes, but this is characteristic of a natural, dynamic estuarine system. </a:t>
            </a:r>
            <a:endParaRPr lang="en-US" baseline="0" dirty="0" smtClean="0"/>
          </a:p>
        </p:txBody>
      </p:sp>
      <p:sp>
        <p:nvSpPr>
          <p:cNvPr id="4" name="Slide Number Placeholder 3"/>
          <p:cNvSpPr>
            <a:spLocks noGrp="1"/>
          </p:cNvSpPr>
          <p:nvPr>
            <p:ph type="sldNum" sz="quarter" idx="10"/>
          </p:nvPr>
        </p:nvSpPr>
        <p:spPr/>
        <p:txBody>
          <a:bodyPr/>
          <a:lstStyle/>
          <a:p>
            <a:fld id="{E8998768-1FF4-4BAB-8FFD-175F93EBB96A}" type="slidenum">
              <a:rPr lang="en-US" smtClean="0"/>
              <a:t>15</a:t>
            </a:fld>
            <a:endParaRPr lang="en-US"/>
          </a:p>
        </p:txBody>
      </p:sp>
    </p:spTree>
    <p:extLst>
      <p:ext uri="{BB962C8B-B14F-4D97-AF65-F5344CB8AC3E}">
        <p14:creationId xmlns:p14="http://schemas.microsoft.com/office/powerpoint/2010/main" val="1778586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16</a:t>
            </a:fld>
            <a:endParaRPr lang="en-US"/>
          </a:p>
        </p:txBody>
      </p:sp>
    </p:spTree>
    <p:extLst>
      <p:ext uri="{BB962C8B-B14F-4D97-AF65-F5344CB8AC3E}">
        <p14:creationId xmlns:p14="http://schemas.microsoft.com/office/powerpoint/2010/main" val="2524583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EwE-Trosim</a:t>
            </a:r>
            <a:r>
              <a:rPr lang="en-US" dirty="0" smtClean="0"/>
              <a:t> outputs</a:t>
            </a:r>
            <a:r>
              <a:rPr lang="en-US" baseline="0" dirty="0" smtClean="0"/>
              <a:t> will be relative to changes in biomass.</a:t>
            </a: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17</a:t>
            </a:fld>
            <a:endParaRPr lang="en-US"/>
          </a:p>
        </p:txBody>
      </p:sp>
    </p:spTree>
    <p:extLst>
      <p:ext uri="{BB962C8B-B14F-4D97-AF65-F5344CB8AC3E}">
        <p14:creationId xmlns:p14="http://schemas.microsoft.com/office/powerpoint/2010/main" val="2071057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proposed larger diversions won’t be a return to pre-levee conditions, but even so….</a:t>
            </a:r>
          </a:p>
          <a:p>
            <a:endParaRPr lang="en-US" baseline="0" dirty="0" smtClean="0"/>
          </a:p>
          <a:p>
            <a:r>
              <a:rPr lang="en-US" baseline="0" dirty="0" smtClean="0"/>
              <a:t>*</a:t>
            </a:r>
            <a:r>
              <a:rPr lang="en-US" baseline="0" dirty="0" err="1" smtClean="0"/>
              <a:t>Viosca</a:t>
            </a:r>
            <a:r>
              <a:rPr lang="en-US" baseline="0" dirty="0" smtClean="0"/>
              <a:t> in this report from 1927 maintained that the periodic floods were beneficial to fisheries (both fresh- and saltwater) due to capacity to fertilize/re-nourish the landscape.</a:t>
            </a:r>
          </a:p>
          <a:p>
            <a:endParaRPr lang="en-US" baseline="0" dirty="0" smtClean="0"/>
          </a:p>
          <a:p>
            <a:r>
              <a:rPr lang="en-US" baseline="0" dirty="0" smtClean="0"/>
              <a:t>*He also had observations pertinent to important fishing industries.</a:t>
            </a: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18</a:t>
            </a:fld>
            <a:endParaRPr lang="en-US"/>
          </a:p>
        </p:txBody>
      </p:sp>
    </p:spTree>
    <p:extLst>
      <p:ext uri="{BB962C8B-B14F-4D97-AF65-F5344CB8AC3E}">
        <p14:creationId xmlns:p14="http://schemas.microsoft.com/office/powerpoint/2010/main" val="3207880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top graph shows pounds per trip,</a:t>
            </a:r>
            <a:r>
              <a:rPr lang="en-US" baseline="0" dirty="0" smtClean="0"/>
              <a:t> </a:t>
            </a:r>
            <a:r>
              <a:rPr lang="en-US" dirty="0" smtClean="0"/>
              <a:t>whereas</a:t>
            </a:r>
            <a:r>
              <a:rPr lang="en-US" baseline="0" dirty="0" smtClean="0"/>
              <a:t> the bottom graph shows total annual landings (no reports of level of effort in NMFS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19</a:t>
            </a:fld>
            <a:endParaRPr lang="en-US"/>
          </a:p>
        </p:txBody>
      </p:sp>
    </p:spTree>
    <p:extLst>
      <p:ext uri="{BB962C8B-B14F-4D97-AF65-F5344CB8AC3E}">
        <p14:creationId xmlns:p14="http://schemas.microsoft.com/office/powerpoint/2010/main" val="390226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2</a:t>
            </a:fld>
            <a:endParaRPr lang="en-US"/>
          </a:p>
        </p:txBody>
      </p:sp>
    </p:spTree>
    <p:extLst>
      <p:ext uri="{BB962C8B-B14F-4D97-AF65-F5344CB8AC3E}">
        <p14:creationId xmlns:p14="http://schemas.microsoft.com/office/powerpoint/2010/main" val="295650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20</a:t>
            </a:fld>
            <a:endParaRPr lang="en-US"/>
          </a:p>
        </p:txBody>
      </p:sp>
    </p:spTree>
    <p:extLst>
      <p:ext uri="{BB962C8B-B14F-4D97-AF65-F5344CB8AC3E}">
        <p14:creationId xmlns:p14="http://schemas.microsoft.com/office/powerpoint/2010/main" val="410314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methods</a:t>
            </a:r>
            <a:r>
              <a:rPr lang="en-US" baseline="0" dirty="0" smtClean="0"/>
              <a:t> of restoration primarily refers to the “dredge and fill-only alternative”</a:t>
            </a: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21</a:t>
            </a:fld>
            <a:endParaRPr lang="en-US"/>
          </a:p>
        </p:txBody>
      </p:sp>
    </p:spTree>
    <p:extLst>
      <p:ext uri="{BB962C8B-B14F-4D97-AF65-F5344CB8AC3E}">
        <p14:creationId xmlns:p14="http://schemas.microsoft.com/office/powerpoint/2010/main" val="349088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*Marine finfish and shrimp gears</a:t>
            </a:r>
            <a:r>
              <a:rPr lang="en-US" baseline="0" dirty="0" smtClean="0"/>
              <a:t> include: 6- and 16-foot trawls, seines, experimental gill nets, trammel nets, etc.</a:t>
            </a: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3</a:t>
            </a:fld>
            <a:endParaRPr lang="en-US"/>
          </a:p>
        </p:txBody>
      </p:sp>
    </p:spTree>
    <p:extLst>
      <p:ext uri="{BB962C8B-B14F-4D97-AF65-F5344CB8AC3E}">
        <p14:creationId xmlns:p14="http://schemas.microsoft.com/office/powerpoint/2010/main" val="408128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results shown</a:t>
            </a:r>
            <a:r>
              <a:rPr lang="en-US" baseline="0" dirty="0" smtClean="0"/>
              <a:t> in this presentation are from studies in Breton Sound assessing effects of Caernarvon.</a:t>
            </a:r>
          </a:p>
          <a:p>
            <a:endParaRPr lang="en-US" baseline="0" dirty="0" smtClean="0"/>
          </a:p>
          <a:p>
            <a:r>
              <a:rPr lang="en-US" baseline="0" dirty="0" smtClean="0"/>
              <a:t>*The transient marine species typically only utilize the lower estuary and do not comprise a significant portion of community.</a:t>
            </a: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4</a:t>
            </a:fld>
            <a:endParaRPr lang="en-US"/>
          </a:p>
        </p:txBody>
      </p:sp>
    </p:spTree>
    <p:extLst>
      <p:ext uri="{BB962C8B-B14F-4D97-AF65-F5344CB8AC3E}">
        <p14:creationId xmlns:p14="http://schemas.microsoft.com/office/powerpoint/2010/main" val="111719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Rozas</a:t>
            </a:r>
            <a:r>
              <a:rPr lang="en-US" baseline="0" dirty="0" smtClean="0"/>
              <a:t> et al. stable isotope analysis suggested that brown shrimp collected in mid-basin after pulse were recently feeding in the lower estuary.</a:t>
            </a:r>
          </a:p>
          <a:p>
            <a:endParaRPr lang="en-US" baseline="0" dirty="0" smtClean="0"/>
          </a:p>
          <a:p>
            <a:r>
              <a:rPr lang="en-US" baseline="0" dirty="0" smtClean="0"/>
              <a:t>*De Mutsert used five years of LDWF seine data from before Caernarvon opened to construct a “baseline” community.</a:t>
            </a:r>
          </a:p>
          <a:p>
            <a:r>
              <a:rPr lang="en-US" baseline="0" dirty="0" smtClean="0"/>
              <a:t>  This “baseline” community was used to test the effects of three salinity scenarios.  Salinity measurements for these scenarios came from data collected at three distances from the diversion, so each scenario is analogous to spatial position within the estuary.</a:t>
            </a:r>
          </a:p>
          <a:p>
            <a:r>
              <a:rPr lang="en-US" baseline="0" dirty="0" smtClean="0"/>
              <a:t>  The results of these simulations are shown (each scenario significantly different). Species represented as percent of total system biomass.</a:t>
            </a:r>
          </a:p>
          <a:p>
            <a:r>
              <a:rPr lang="en-US" baseline="0" dirty="0" smtClean="0"/>
              <a:t>  Anchovy and mullet more prevalent in lower salinity scenarios, speckled trout more prevalent in higher salinity scenario.</a:t>
            </a:r>
          </a:p>
          <a:p>
            <a:r>
              <a:rPr lang="en-US" baseline="0" dirty="0" smtClean="0"/>
              <a:t>  When all three scenarios are combined the resulting community was not different from “baseline”.  Thus Breton Sound community as a whole is generally unchanged, species just redistribute.</a:t>
            </a: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5</a:t>
            </a:fld>
            <a:endParaRPr lang="en-US"/>
          </a:p>
        </p:txBody>
      </p:sp>
    </p:spTree>
    <p:extLst>
      <p:ext uri="{BB962C8B-B14F-4D97-AF65-F5344CB8AC3E}">
        <p14:creationId xmlns:p14="http://schemas.microsoft.com/office/powerpoint/2010/main" val="865235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*Brown</a:t>
            </a:r>
            <a:r>
              <a:rPr lang="en-US" baseline="0" dirty="0" smtClean="0"/>
              <a:t> shrimp catches relatively high despite higher spring-time flows in 2008 and 2010.</a:t>
            </a:r>
          </a:p>
          <a:p>
            <a:endParaRPr lang="en-US" baseline="0" dirty="0" smtClean="0"/>
          </a:p>
          <a:p>
            <a:r>
              <a:rPr lang="en-US" baseline="0" dirty="0" smtClean="0"/>
              <a:t>*2010 datasets for both species incomplete (missing last 4-5 months), so brown shrimp CPUE will likely decrease some whereas white shrimp CPUE will likely increase some.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*White shrimp comprised 95% of the catch (</a:t>
            </a:r>
            <a:r>
              <a:rPr lang="en-US" baseline="0" dirty="0" err="1" smtClean="0"/>
              <a:t>Condrey</a:t>
            </a:r>
            <a:r>
              <a:rPr lang="en-US" baseline="0" dirty="0" smtClean="0"/>
              <a:t> and Fuller 1992), but when inflow from Miss. River was curtailed commercial catch became dominated by brown shrimp.</a:t>
            </a:r>
            <a:endParaRPr lang="en-US" dirty="0" smtClean="0"/>
          </a:p>
          <a:p>
            <a:endParaRPr lang="en-US" dirty="0" smtClean="0"/>
          </a:p>
          <a:p>
            <a:r>
              <a:rPr lang="en-US" dirty="0" smtClean="0"/>
              <a:t>*Because shrimp larvae (and</a:t>
            </a:r>
            <a:r>
              <a:rPr lang="en-US" baseline="0" dirty="0" smtClean="0"/>
              <a:t> other species as well) originate from offshore spawning, patterns of abundance may also be dependent on factors on shelf (winds, currents, etc.) that affect larval movement and dispersal.  That is, above patterns not solely reflecting conditions within estuary.</a:t>
            </a:r>
          </a:p>
          <a:p>
            <a:endParaRPr lang="en-US" baseline="0" dirty="0" smtClean="0"/>
          </a:p>
        </p:txBody>
      </p:sp>
      <p:sp>
        <p:nvSpPr>
          <p:cNvPr id="4" name="Slide Number Placeholder 3"/>
          <p:cNvSpPr>
            <a:spLocks noGrp="1"/>
          </p:cNvSpPr>
          <p:nvPr>
            <p:ph type="sldNum" sz="quarter" idx="10"/>
          </p:nvPr>
        </p:nvSpPr>
        <p:spPr/>
        <p:txBody>
          <a:bodyPr/>
          <a:lstStyle/>
          <a:p>
            <a:fld id="{E8998768-1FF4-4BAB-8FFD-175F93EBB96A}" type="slidenum">
              <a:rPr lang="en-US" smtClean="0"/>
              <a:t>6</a:t>
            </a:fld>
            <a:endParaRPr lang="en-US"/>
          </a:p>
        </p:txBody>
      </p:sp>
    </p:spTree>
    <p:extLst>
      <p:ext uri="{BB962C8B-B14F-4D97-AF65-F5344CB8AC3E}">
        <p14:creationId xmlns:p14="http://schemas.microsoft.com/office/powerpoint/2010/main" val="365182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*LDWF monitors number of</a:t>
            </a:r>
            <a:r>
              <a:rPr lang="en-US" baseline="0" dirty="0" smtClean="0"/>
              <a:t> seed- and sack-size oysters in meter-square plots.  Also, assesses harvest by boarding oyster dredges and estimating oysters collected.</a:t>
            </a:r>
            <a:endParaRPr lang="en-US" dirty="0" smtClean="0"/>
          </a:p>
          <a:p>
            <a:endParaRPr lang="en-US" dirty="0" smtClean="0"/>
          </a:p>
          <a:p>
            <a:r>
              <a:rPr lang="en-US" dirty="0" smtClean="0"/>
              <a:t>*Oysters generally most productive between 5 and 15 </a:t>
            </a:r>
            <a:r>
              <a:rPr lang="en-US" dirty="0" err="1" smtClean="0"/>
              <a:t>ppt</a:t>
            </a:r>
            <a:r>
              <a:rPr lang="en-US" dirty="0" smtClean="0"/>
              <a:t> (lower end because of physiological tolerances; upper end because of predators (drill) and diseases (</a:t>
            </a:r>
            <a:r>
              <a:rPr lang="en-US" dirty="0" err="1" smtClean="0"/>
              <a:t>Dermo</a:t>
            </a:r>
            <a:r>
              <a:rPr lang="en-US" dirty="0" smtClean="0"/>
              <a:t>)).  This zone shifted down-estuary once diversion opened.</a:t>
            </a:r>
          </a:p>
          <a:p>
            <a:endParaRPr lang="en-US" dirty="0" smtClean="0"/>
          </a:p>
          <a:p>
            <a:r>
              <a:rPr lang="en-US" dirty="0" smtClean="0"/>
              <a:t>*Decrease in seed-</a:t>
            </a:r>
            <a:r>
              <a:rPr lang="en-US" baseline="0" dirty="0" smtClean="0"/>
              <a:t> and sack-size oysters from meter-squares around 2002 unclear, does not correspond to any flooding/low-salinity event(s).</a:t>
            </a:r>
          </a:p>
          <a:p>
            <a:endParaRPr lang="en-US" baseline="0" dirty="0" smtClean="0"/>
          </a:p>
          <a:p>
            <a:r>
              <a:rPr lang="en-US" baseline="0" dirty="0" smtClean="0"/>
              <a:t>*Fact that oysters sessile and thus affected by other factors complicates interpretation of data.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7</a:t>
            </a:fld>
            <a:endParaRPr lang="en-US"/>
          </a:p>
        </p:txBody>
      </p:sp>
    </p:spTree>
    <p:extLst>
      <p:ext uri="{BB962C8B-B14F-4D97-AF65-F5344CB8AC3E}">
        <p14:creationId xmlns:p14="http://schemas.microsoft.com/office/powerpoint/2010/main" val="154158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*1999-2000</a:t>
            </a:r>
            <a:r>
              <a:rPr lang="en-US" baseline="0" dirty="0" smtClean="0"/>
              <a:t> peak due to drought conditions.</a:t>
            </a:r>
          </a:p>
          <a:p>
            <a:endParaRPr lang="en-US" baseline="0" dirty="0" smtClean="0"/>
          </a:p>
          <a:p>
            <a:r>
              <a:rPr lang="en-US" baseline="0" dirty="0" smtClean="0"/>
              <a:t>*Before diversion, speckled trout may have been a little more widespread but still most abundant in lower estuary.  </a:t>
            </a: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8</a:t>
            </a:fld>
            <a:endParaRPr lang="en-US"/>
          </a:p>
        </p:txBody>
      </p:sp>
    </p:spTree>
    <p:extLst>
      <p:ext uri="{BB962C8B-B14F-4D97-AF65-F5344CB8AC3E}">
        <p14:creationId xmlns:p14="http://schemas.microsoft.com/office/powerpoint/2010/main" val="369748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r>
              <a:rPr lang="en-US" baseline="0" dirty="0" smtClean="0"/>
              <a:t> of effects of diversions on plant productivity, etc. is its own presentation.  Couldn’t adequately cover the topic here.</a:t>
            </a:r>
            <a:endParaRPr lang="en-US" dirty="0"/>
          </a:p>
        </p:txBody>
      </p:sp>
      <p:sp>
        <p:nvSpPr>
          <p:cNvPr id="4" name="Slide Number Placeholder 3"/>
          <p:cNvSpPr>
            <a:spLocks noGrp="1"/>
          </p:cNvSpPr>
          <p:nvPr>
            <p:ph type="sldNum" sz="quarter" idx="10"/>
          </p:nvPr>
        </p:nvSpPr>
        <p:spPr/>
        <p:txBody>
          <a:bodyPr/>
          <a:lstStyle/>
          <a:p>
            <a:fld id="{E8998768-1FF4-4BAB-8FFD-175F93EBB96A}" type="slidenum">
              <a:rPr lang="en-US" smtClean="0"/>
              <a:t>9</a:t>
            </a:fld>
            <a:endParaRPr lang="en-US"/>
          </a:p>
        </p:txBody>
      </p:sp>
    </p:spTree>
    <p:extLst>
      <p:ext uri="{BB962C8B-B14F-4D97-AF65-F5344CB8AC3E}">
        <p14:creationId xmlns:p14="http://schemas.microsoft.com/office/powerpoint/2010/main" val="89229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40EBE1-3640-4C7E-9039-1C842EAE5DA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46921-9147-4776-9B50-9EBF2D0C3F7E}" type="slidenum">
              <a:rPr lang="en-US" smtClean="0"/>
              <a:t>‹#›</a:t>
            </a:fld>
            <a:endParaRPr lang="en-US"/>
          </a:p>
        </p:txBody>
      </p:sp>
    </p:spTree>
    <p:extLst>
      <p:ext uri="{BB962C8B-B14F-4D97-AF65-F5344CB8AC3E}">
        <p14:creationId xmlns:p14="http://schemas.microsoft.com/office/powerpoint/2010/main" val="172144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0EBE1-3640-4C7E-9039-1C842EAE5DA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46921-9147-4776-9B50-9EBF2D0C3F7E}" type="slidenum">
              <a:rPr lang="en-US" smtClean="0"/>
              <a:t>‹#›</a:t>
            </a:fld>
            <a:endParaRPr lang="en-US"/>
          </a:p>
        </p:txBody>
      </p:sp>
    </p:spTree>
    <p:extLst>
      <p:ext uri="{BB962C8B-B14F-4D97-AF65-F5344CB8AC3E}">
        <p14:creationId xmlns:p14="http://schemas.microsoft.com/office/powerpoint/2010/main" val="126265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0EBE1-3640-4C7E-9039-1C842EAE5DA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46921-9147-4776-9B50-9EBF2D0C3F7E}" type="slidenum">
              <a:rPr lang="en-US" smtClean="0"/>
              <a:t>‹#›</a:t>
            </a:fld>
            <a:endParaRPr lang="en-US"/>
          </a:p>
        </p:txBody>
      </p:sp>
    </p:spTree>
    <p:extLst>
      <p:ext uri="{BB962C8B-B14F-4D97-AF65-F5344CB8AC3E}">
        <p14:creationId xmlns:p14="http://schemas.microsoft.com/office/powerpoint/2010/main" val="209716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0EBE1-3640-4C7E-9039-1C842EAE5DA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46921-9147-4776-9B50-9EBF2D0C3F7E}" type="slidenum">
              <a:rPr lang="en-US" smtClean="0"/>
              <a:t>‹#›</a:t>
            </a:fld>
            <a:endParaRPr lang="en-US"/>
          </a:p>
        </p:txBody>
      </p:sp>
    </p:spTree>
    <p:extLst>
      <p:ext uri="{BB962C8B-B14F-4D97-AF65-F5344CB8AC3E}">
        <p14:creationId xmlns:p14="http://schemas.microsoft.com/office/powerpoint/2010/main" val="352317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0EBE1-3640-4C7E-9039-1C842EAE5DA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46921-9147-4776-9B50-9EBF2D0C3F7E}" type="slidenum">
              <a:rPr lang="en-US" smtClean="0"/>
              <a:t>‹#›</a:t>
            </a:fld>
            <a:endParaRPr lang="en-US"/>
          </a:p>
        </p:txBody>
      </p:sp>
    </p:spTree>
    <p:extLst>
      <p:ext uri="{BB962C8B-B14F-4D97-AF65-F5344CB8AC3E}">
        <p14:creationId xmlns:p14="http://schemas.microsoft.com/office/powerpoint/2010/main" val="255650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40EBE1-3640-4C7E-9039-1C842EAE5DA5}"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46921-9147-4776-9B50-9EBF2D0C3F7E}" type="slidenum">
              <a:rPr lang="en-US" smtClean="0"/>
              <a:t>‹#›</a:t>
            </a:fld>
            <a:endParaRPr lang="en-US"/>
          </a:p>
        </p:txBody>
      </p:sp>
    </p:spTree>
    <p:extLst>
      <p:ext uri="{BB962C8B-B14F-4D97-AF65-F5344CB8AC3E}">
        <p14:creationId xmlns:p14="http://schemas.microsoft.com/office/powerpoint/2010/main" val="223294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40EBE1-3640-4C7E-9039-1C842EAE5DA5}" type="datetimeFigureOut">
              <a:rPr lang="en-US" smtClean="0"/>
              <a:t>4/29/2014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46921-9147-4776-9B50-9EBF2D0C3F7E}" type="slidenum">
              <a:rPr lang="en-US" smtClean="0"/>
              <a:t>‹#›</a:t>
            </a:fld>
            <a:endParaRPr lang="en-US"/>
          </a:p>
        </p:txBody>
      </p:sp>
    </p:spTree>
    <p:extLst>
      <p:ext uri="{BB962C8B-B14F-4D97-AF65-F5344CB8AC3E}">
        <p14:creationId xmlns:p14="http://schemas.microsoft.com/office/powerpoint/2010/main" val="2091617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40EBE1-3640-4C7E-9039-1C842EAE5DA5}" type="datetimeFigureOut">
              <a:rPr lang="en-US" smtClean="0"/>
              <a:t>4/29/2014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46921-9147-4776-9B50-9EBF2D0C3F7E}" type="slidenum">
              <a:rPr lang="en-US" smtClean="0"/>
              <a:t>‹#›</a:t>
            </a:fld>
            <a:endParaRPr lang="en-US"/>
          </a:p>
        </p:txBody>
      </p:sp>
    </p:spTree>
    <p:extLst>
      <p:ext uri="{BB962C8B-B14F-4D97-AF65-F5344CB8AC3E}">
        <p14:creationId xmlns:p14="http://schemas.microsoft.com/office/powerpoint/2010/main" val="162256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0EBE1-3640-4C7E-9039-1C842EAE5DA5}" type="datetimeFigureOut">
              <a:rPr lang="en-US" smtClean="0"/>
              <a:t>4/29/2014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46921-9147-4776-9B50-9EBF2D0C3F7E}" type="slidenum">
              <a:rPr lang="en-US" smtClean="0"/>
              <a:t>‹#›</a:t>
            </a:fld>
            <a:endParaRPr lang="en-US"/>
          </a:p>
        </p:txBody>
      </p:sp>
    </p:spTree>
    <p:extLst>
      <p:ext uri="{BB962C8B-B14F-4D97-AF65-F5344CB8AC3E}">
        <p14:creationId xmlns:p14="http://schemas.microsoft.com/office/powerpoint/2010/main" val="96714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0EBE1-3640-4C7E-9039-1C842EAE5DA5}"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46921-9147-4776-9B50-9EBF2D0C3F7E}" type="slidenum">
              <a:rPr lang="en-US" smtClean="0"/>
              <a:t>‹#›</a:t>
            </a:fld>
            <a:endParaRPr lang="en-US"/>
          </a:p>
        </p:txBody>
      </p:sp>
    </p:spTree>
    <p:extLst>
      <p:ext uri="{BB962C8B-B14F-4D97-AF65-F5344CB8AC3E}">
        <p14:creationId xmlns:p14="http://schemas.microsoft.com/office/powerpoint/2010/main" val="329649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0EBE1-3640-4C7E-9039-1C842EAE5DA5}"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46921-9147-4776-9B50-9EBF2D0C3F7E}" type="slidenum">
              <a:rPr lang="en-US" smtClean="0"/>
              <a:t>‹#›</a:t>
            </a:fld>
            <a:endParaRPr lang="en-US"/>
          </a:p>
        </p:txBody>
      </p:sp>
    </p:spTree>
    <p:extLst>
      <p:ext uri="{BB962C8B-B14F-4D97-AF65-F5344CB8AC3E}">
        <p14:creationId xmlns:p14="http://schemas.microsoft.com/office/powerpoint/2010/main" val="93516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0EBE1-3640-4C7E-9039-1C842EAE5DA5}" type="datetimeFigureOut">
              <a:rPr lang="en-US" smtClean="0"/>
              <a:t>4/29/2014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46921-9147-4776-9B50-9EBF2D0C3F7E}" type="slidenum">
              <a:rPr lang="en-US" smtClean="0"/>
              <a:t>‹#›</a:t>
            </a:fld>
            <a:endParaRPr lang="en-US"/>
          </a:p>
        </p:txBody>
      </p:sp>
    </p:spTree>
    <p:extLst>
      <p:ext uri="{BB962C8B-B14F-4D97-AF65-F5344CB8AC3E}">
        <p14:creationId xmlns:p14="http://schemas.microsoft.com/office/powerpoint/2010/main" val="1073978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chart" Target="../charts/chart16.xml"/><Relationship Id="rId3" Type="http://schemas.openxmlformats.org/officeDocument/2006/relationships/image" Target="../media/image19.emf"/><Relationship Id="rId7" Type="http://schemas.openxmlformats.org/officeDocument/2006/relationships/chart" Target="../charts/chart10.xml"/><Relationship Id="rId12"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9.xml"/><Relationship Id="rId11" Type="http://schemas.openxmlformats.org/officeDocument/2006/relationships/chart" Target="../charts/chart14.xml"/><Relationship Id="rId5" Type="http://schemas.openxmlformats.org/officeDocument/2006/relationships/chart" Target="../charts/chart8.xml"/><Relationship Id="rId15" Type="http://schemas.openxmlformats.org/officeDocument/2006/relationships/chart" Target="../charts/chart18.xml"/><Relationship Id="rId10" Type="http://schemas.openxmlformats.org/officeDocument/2006/relationships/chart" Target="../charts/chart13.xml"/><Relationship Id="rId4" Type="http://schemas.openxmlformats.org/officeDocument/2006/relationships/chart" Target="../charts/chart7.xml"/><Relationship Id="rId9" Type="http://schemas.openxmlformats.org/officeDocument/2006/relationships/chart" Target="../charts/chart12.xml"/><Relationship Id="rId14" Type="http://schemas.openxmlformats.org/officeDocument/2006/relationships/chart" Target="../charts/char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21.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0" y="0"/>
            <a:ext cx="1681163" cy="68580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pitchFamily="34" charset="0"/>
            </a:endParaRPr>
          </a:p>
        </p:txBody>
      </p:sp>
      <p:sp>
        <p:nvSpPr>
          <p:cNvPr id="3075" name="Title 13"/>
          <p:cNvSpPr>
            <a:spLocks noGrp="1"/>
          </p:cNvSpPr>
          <p:nvPr>
            <p:ph type="title" idx="4294967295"/>
          </p:nvPr>
        </p:nvSpPr>
        <p:spPr>
          <a:xfrm>
            <a:off x="139700" y="1600200"/>
            <a:ext cx="6565900" cy="1066800"/>
          </a:xfrm>
        </p:spPr>
        <p:txBody>
          <a:bodyPr>
            <a:normAutofit fontScale="90000"/>
          </a:bodyPr>
          <a:lstStyle/>
          <a:p>
            <a:pPr algn="l">
              <a:defRPr/>
            </a:pPr>
            <a:r>
              <a:rPr lang="en-US" sz="4000" dirty="0" smtClean="0">
                <a:latin typeface="+mn-lt"/>
              </a:rPr>
              <a:t>Wildlife and Fisheries Responses to Existing Freshwater Diversions</a:t>
            </a:r>
            <a:endParaRPr lang="en-US" sz="4000" b="1" dirty="0" smtClean="0">
              <a:solidFill>
                <a:srgbClr val="000000"/>
              </a:solidFill>
              <a:latin typeface="+mn-lt"/>
            </a:endParaRPr>
          </a:p>
        </p:txBody>
      </p:sp>
      <p:sp>
        <p:nvSpPr>
          <p:cNvPr id="2053" name="TextBox 2"/>
          <p:cNvSpPr txBox="1">
            <a:spLocks noChangeArrowheads="1"/>
          </p:cNvSpPr>
          <p:nvPr/>
        </p:nvSpPr>
        <p:spPr bwMode="auto">
          <a:xfrm>
            <a:off x="6280150" y="6248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en-US" sz="1800" b="1">
                <a:solidFill>
                  <a:srgbClr val="FFFFFF"/>
                </a:solidFill>
              </a:rPr>
              <a:t>committed to our coast</a:t>
            </a:r>
          </a:p>
        </p:txBody>
      </p:sp>
      <p:pic>
        <p:nvPicPr>
          <p:cNvPr id="2054" name="Picture 3"/>
          <p:cNvPicPr>
            <a:picLocks noChangeAspect="1"/>
          </p:cNvPicPr>
          <p:nvPr/>
        </p:nvPicPr>
        <p:blipFill>
          <a:blip r:embed="rId3">
            <a:extLst>
              <a:ext uri="{28A0092B-C50C-407E-A947-70E740481C1C}">
                <a14:useLocalDpi xmlns:a14="http://schemas.microsoft.com/office/drawing/2010/main" val="0"/>
              </a:ext>
            </a:extLst>
          </a:blip>
          <a:srcRect r="679"/>
          <a:stretch>
            <a:fillRect/>
          </a:stretch>
        </p:blipFill>
        <p:spPr bwMode="auto">
          <a:xfrm>
            <a:off x="-28575" y="4148138"/>
            <a:ext cx="917257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Box 7"/>
          <p:cNvSpPr txBox="1">
            <a:spLocks noChangeArrowheads="1"/>
          </p:cNvSpPr>
          <p:nvPr/>
        </p:nvSpPr>
        <p:spPr bwMode="auto">
          <a:xfrm>
            <a:off x="6019800" y="6048375"/>
            <a:ext cx="289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2000">
                <a:solidFill>
                  <a:srgbClr val="FFFFFF"/>
                </a:solidFill>
                <a:cs typeface="Arial" charset="0"/>
              </a:rPr>
              <a:t>committed to </a:t>
            </a:r>
            <a:r>
              <a:rPr lang="en-US" altLang="en-US" sz="2000" b="1">
                <a:solidFill>
                  <a:srgbClr val="FFFFFF"/>
                </a:solidFill>
                <a:cs typeface="Arial" charset="0"/>
              </a:rPr>
              <a:t>our coast</a:t>
            </a:r>
          </a:p>
        </p:txBody>
      </p:sp>
      <p:pic>
        <p:nvPicPr>
          <p:cNvPr id="205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8863" y="6350"/>
            <a:ext cx="1341437"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7"/>
          <p:cNvSpPr txBox="1">
            <a:spLocks noChangeArrowheads="1"/>
          </p:cNvSpPr>
          <p:nvPr/>
        </p:nvSpPr>
        <p:spPr bwMode="auto">
          <a:xfrm>
            <a:off x="152400" y="3160713"/>
            <a:ext cx="5638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en-US" dirty="0" smtClean="0">
              <a:solidFill>
                <a:prstClr val="black"/>
              </a:solidFill>
              <a:latin typeface="+mj-lt"/>
              <a:cs typeface="Arial" charset="0"/>
            </a:endParaRPr>
          </a:p>
          <a:p>
            <a:pPr eaLnBrk="1" hangingPunct="1">
              <a:defRPr/>
            </a:pPr>
            <a:r>
              <a:rPr lang="en-US" sz="2000" dirty="0" smtClean="0">
                <a:solidFill>
                  <a:schemeClr val="bg1">
                    <a:lumMod val="50000"/>
                  </a:schemeClr>
                </a:solidFill>
                <a:latin typeface="+mj-lt"/>
                <a:cs typeface="Arial" charset="0"/>
              </a:rPr>
              <a:t>David Lindquist</a:t>
            </a:r>
          </a:p>
          <a:p>
            <a:pPr eaLnBrk="1" hangingPunct="1">
              <a:defRPr/>
            </a:pPr>
            <a:r>
              <a:rPr lang="en-US" sz="2000" dirty="0" smtClean="0">
                <a:solidFill>
                  <a:schemeClr val="bg1">
                    <a:lumMod val="50000"/>
                  </a:schemeClr>
                </a:solidFill>
                <a:latin typeface="+mj-lt"/>
                <a:cs typeface="Arial" charset="0"/>
              </a:rPr>
              <a:t>Planning and Research Division</a:t>
            </a:r>
          </a:p>
          <a:p>
            <a:pPr eaLnBrk="1" hangingPunct="1">
              <a:defRPr/>
            </a:pPr>
            <a:r>
              <a:rPr lang="en-US" sz="2000" dirty="0" smtClean="0">
                <a:solidFill>
                  <a:schemeClr val="bg1">
                    <a:lumMod val="50000"/>
                  </a:schemeClr>
                </a:solidFill>
                <a:latin typeface="+mj-lt"/>
                <a:cs typeface="Arial" charset="0"/>
              </a:rPr>
              <a:t>April 30, 2014</a:t>
            </a:r>
          </a:p>
        </p:txBody>
      </p:sp>
    </p:spTree>
    <p:extLst>
      <p:ext uri="{BB962C8B-B14F-4D97-AF65-F5344CB8AC3E}">
        <p14:creationId xmlns:p14="http://schemas.microsoft.com/office/powerpoint/2010/main" val="163987150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10" name="TextBox 9"/>
          <p:cNvSpPr txBox="1">
            <a:spLocks noChangeArrowheads="1"/>
          </p:cNvSpPr>
          <p:nvPr/>
        </p:nvSpPr>
        <p:spPr bwMode="auto">
          <a:xfrm>
            <a:off x="121390" y="4572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en-US" sz="2000" dirty="0" smtClean="0">
                <a:cs typeface="Arial" charset="0"/>
              </a:rPr>
              <a:t>Stable Isotopes</a:t>
            </a:r>
          </a:p>
        </p:txBody>
      </p:sp>
      <p:sp>
        <p:nvSpPr>
          <p:cNvPr id="11" name="TextBox 10"/>
          <p:cNvSpPr txBox="1"/>
          <p:nvPr/>
        </p:nvSpPr>
        <p:spPr>
          <a:xfrm>
            <a:off x="304800" y="1012396"/>
            <a:ext cx="8458940" cy="1815882"/>
          </a:xfrm>
          <a:prstGeom prst="rect">
            <a:avLst/>
          </a:prstGeom>
          <a:noFill/>
        </p:spPr>
        <p:txBody>
          <a:bodyPr wrap="square" rtlCol="0">
            <a:spAutoFit/>
          </a:bodyPr>
          <a:lstStyle/>
          <a:p>
            <a:pPr marL="285750" indent="-285750">
              <a:buFont typeface="Arial" pitchFamily="34" charset="0"/>
              <a:buChar char="•"/>
            </a:pPr>
            <a:r>
              <a:rPr lang="en-US" sz="1600" dirty="0" smtClean="0"/>
              <a:t>Stable isotopes analysis </a:t>
            </a:r>
            <a:r>
              <a:rPr lang="en-US" sz="1600" dirty="0" smtClean="0">
                <a:cs typeface="Arial" pitchFamily="34" charset="0"/>
              </a:rPr>
              <a:t>provides </a:t>
            </a:r>
            <a:r>
              <a:rPr lang="en-US" sz="1600" dirty="0">
                <a:cs typeface="Arial" pitchFamily="34" charset="0"/>
              </a:rPr>
              <a:t>a means to determine the extent that riverine nutrients have influenced estuarine food webs.</a:t>
            </a:r>
          </a:p>
          <a:p>
            <a:endParaRPr lang="en-US" sz="1600" dirty="0"/>
          </a:p>
          <a:p>
            <a:pPr marL="285750" indent="-285750">
              <a:buFont typeface="Arial" pitchFamily="34" charset="0"/>
              <a:buChar char="•"/>
            </a:pPr>
            <a:r>
              <a:rPr lang="en-US" sz="1600" dirty="0" smtClean="0">
                <a:cs typeface="Arial" pitchFamily="34" charset="0"/>
              </a:rPr>
              <a:t>Distinctive </a:t>
            </a:r>
            <a:r>
              <a:rPr lang="en-US" sz="1600" dirty="0">
                <a:cs typeface="Arial" pitchFamily="34" charset="0"/>
              </a:rPr>
              <a:t>ratios of carbon, nitrogen, and sulfur isotopes occur in  different estuarine source waters (riverine, marine, precipitation) and </a:t>
            </a:r>
            <a:r>
              <a:rPr lang="en-US" sz="1600" dirty="0" smtClean="0">
                <a:cs typeface="Arial" pitchFamily="34" charset="0"/>
              </a:rPr>
              <a:t>these </a:t>
            </a:r>
            <a:r>
              <a:rPr lang="en-US" sz="1600" dirty="0">
                <a:cs typeface="Arial" pitchFamily="34" charset="0"/>
              </a:rPr>
              <a:t>can be used to identify the sources of energy that propagate through the food web</a:t>
            </a:r>
            <a:r>
              <a:rPr lang="en-US" sz="1600" dirty="0" smtClean="0">
                <a:cs typeface="Arial" pitchFamily="34" charset="0"/>
              </a:rPr>
              <a:t>.</a:t>
            </a:r>
          </a:p>
          <a:p>
            <a:pPr marL="285750" indent="-285750">
              <a:buFont typeface="Arial" pitchFamily="34" charset="0"/>
              <a:buChar char="•"/>
            </a:pPr>
            <a:endParaRPr lang="en-US" sz="1600" dirty="0">
              <a:cs typeface="Arial" pitchFamily="34" charset="0"/>
            </a:endParaRPr>
          </a:p>
        </p:txBody>
      </p:sp>
      <p:grpSp>
        <p:nvGrpSpPr>
          <p:cNvPr id="6" name="Group 5"/>
          <p:cNvGrpSpPr/>
          <p:nvPr/>
        </p:nvGrpSpPr>
        <p:grpSpPr>
          <a:xfrm>
            <a:off x="228600" y="2819401"/>
            <a:ext cx="8686800" cy="4122717"/>
            <a:chOff x="228600" y="2819401"/>
            <a:chExt cx="8686800" cy="4122717"/>
          </a:xfrm>
        </p:grpSpPr>
        <p:sp>
          <p:nvSpPr>
            <p:cNvPr id="13" name="TextBox 12"/>
            <p:cNvSpPr txBox="1"/>
            <p:nvPr/>
          </p:nvSpPr>
          <p:spPr>
            <a:xfrm>
              <a:off x="3630967" y="2971800"/>
              <a:ext cx="5132773" cy="3970318"/>
            </a:xfrm>
            <a:prstGeom prst="rect">
              <a:avLst/>
            </a:prstGeom>
            <a:noFill/>
          </p:spPr>
          <p:txBody>
            <a:bodyPr wrap="square" rtlCol="0">
              <a:spAutoFit/>
            </a:bodyPr>
            <a:lstStyle/>
            <a:p>
              <a:pPr marL="285750" indent="-285750">
                <a:buFont typeface="Arial" pitchFamily="34" charset="0"/>
                <a:buChar char="•"/>
              </a:pPr>
              <a:r>
                <a:rPr lang="en-US" sz="1400" dirty="0" err="1" smtClean="0"/>
                <a:t>Wissel</a:t>
              </a:r>
              <a:r>
                <a:rPr lang="en-US" sz="1400" dirty="0" smtClean="0"/>
                <a:t> and Fry (2005) analyzed isotopic ratios of grass shrimp, and plankton-feeders such as barnacles and anchovy (at left).</a:t>
              </a:r>
            </a:p>
            <a:p>
              <a:pPr marL="285750" indent="-285750">
                <a:buFont typeface="Arial" pitchFamily="34" charset="0"/>
                <a:buChar char="•"/>
              </a:pPr>
              <a:endParaRPr lang="en-US" sz="1400" dirty="0"/>
            </a:p>
            <a:p>
              <a:pPr marL="285750" indent="-285750">
                <a:buFont typeface="Arial" pitchFamily="34" charset="0"/>
                <a:buChar char="•"/>
              </a:pPr>
              <a:r>
                <a:rPr lang="en-US" sz="1400" dirty="0">
                  <a:cs typeface="Arial" pitchFamily="34" charset="0"/>
                </a:rPr>
                <a:t>R</a:t>
              </a:r>
              <a:r>
                <a:rPr lang="en-US" sz="1400" dirty="0" smtClean="0">
                  <a:cs typeface="Arial" pitchFamily="34" charset="0"/>
                </a:rPr>
                <a:t>atios </a:t>
              </a:r>
              <a:r>
                <a:rPr lang="en-US" sz="1400" dirty="0">
                  <a:cs typeface="Arial" pitchFamily="34" charset="0"/>
                </a:rPr>
                <a:t>associated with diversion-delivered riverine water (=diversion in  </a:t>
              </a:r>
              <a:r>
                <a:rPr lang="en-US" sz="1400" dirty="0" smtClean="0">
                  <a:cs typeface="Arial" pitchFamily="34" charset="0"/>
                </a:rPr>
                <a:t>figure) </a:t>
              </a:r>
              <a:r>
                <a:rPr lang="en-US" sz="1400" dirty="0">
                  <a:cs typeface="Arial" pitchFamily="34" charset="0"/>
                </a:rPr>
                <a:t>were found along known flow-paths and during times of greatest diversion flow</a:t>
              </a:r>
              <a:r>
                <a:rPr lang="en-US" sz="1400" dirty="0" smtClean="0">
                  <a:cs typeface="Arial" pitchFamily="34" charset="0"/>
                </a:rPr>
                <a:t>.</a:t>
              </a:r>
            </a:p>
            <a:p>
              <a:pPr marL="285750" indent="-285750">
                <a:buFont typeface="Arial" pitchFamily="34" charset="0"/>
                <a:buChar char="•"/>
              </a:pPr>
              <a:endParaRPr lang="en-US" sz="1400" dirty="0">
                <a:cs typeface="Arial" pitchFamily="34" charset="0"/>
              </a:endParaRPr>
            </a:p>
            <a:p>
              <a:pPr marL="285750" indent="-285750">
                <a:buFont typeface="Arial" pitchFamily="34" charset="0"/>
                <a:buChar char="•"/>
              </a:pPr>
              <a:r>
                <a:rPr lang="en-US" sz="1400" dirty="0" smtClean="0">
                  <a:cs typeface="Arial" pitchFamily="34" charset="0"/>
                </a:rPr>
                <a:t>Diversion-delivered </a:t>
              </a:r>
              <a:r>
                <a:rPr lang="en-US" sz="1400" dirty="0">
                  <a:cs typeface="Arial" pitchFamily="34" charset="0"/>
                </a:rPr>
                <a:t>nutrients were responsible for 75% of the food web support in the upper </a:t>
              </a:r>
              <a:r>
                <a:rPr lang="en-US" sz="1400" dirty="0" smtClean="0">
                  <a:cs typeface="Arial" pitchFamily="34" charset="0"/>
                </a:rPr>
                <a:t>basin, drops off to 25% in mid-estuary.</a:t>
              </a:r>
            </a:p>
            <a:p>
              <a:endParaRPr lang="en-US" sz="1400" dirty="0">
                <a:cs typeface="Arial" pitchFamily="34" charset="0"/>
              </a:endParaRPr>
            </a:p>
            <a:p>
              <a:pPr marL="285750" indent="-285750">
                <a:buFont typeface="Arial" pitchFamily="34" charset="0"/>
                <a:buChar char="•"/>
              </a:pPr>
              <a:r>
                <a:rPr lang="en-US" sz="1400" dirty="0">
                  <a:cs typeface="Arial" pitchFamily="34" charset="0"/>
                </a:rPr>
                <a:t>C</a:t>
              </a:r>
              <a:r>
                <a:rPr lang="en-US" sz="1400" dirty="0" smtClean="0">
                  <a:cs typeface="Arial" pitchFamily="34" charset="0"/>
                </a:rPr>
                <a:t>lear that riverine </a:t>
              </a:r>
              <a:r>
                <a:rPr lang="en-US" sz="1400" dirty="0">
                  <a:cs typeface="Arial" pitchFamily="34" charset="0"/>
                </a:rPr>
                <a:t>nutrients delivered by diversion contribute a substantial amount to food web </a:t>
              </a:r>
              <a:r>
                <a:rPr lang="en-US" sz="1400" dirty="0" smtClean="0">
                  <a:cs typeface="Arial" pitchFamily="34" charset="0"/>
                </a:rPr>
                <a:t>support</a:t>
              </a:r>
            </a:p>
            <a:p>
              <a:pPr marL="285750" indent="-285750">
                <a:buFont typeface="Arial" pitchFamily="34" charset="0"/>
                <a:buChar char="•"/>
              </a:pPr>
              <a:endParaRPr lang="en-US" sz="1400" dirty="0">
                <a:cs typeface="Arial" pitchFamily="34" charset="0"/>
              </a:endParaRPr>
            </a:p>
            <a:p>
              <a:pPr marL="285750" indent="-285750">
                <a:buFont typeface="Arial" pitchFamily="34" charset="0"/>
                <a:buChar char="•"/>
              </a:pPr>
              <a:r>
                <a:rPr lang="en-US" sz="1400" dirty="0">
                  <a:cs typeface="Arial" pitchFamily="34" charset="0"/>
                </a:rPr>
                <a:t>This analysis supports the belief that estuaries are nutrient sinks</a:t>
              </a:r>
            </a:p>
            <a:p>
              <a:pPr marL="285750" indent="-285750">
                <a:buFont typeface="Arial" pitchFamily="34" charset="0"/>
                <a:buChar char="•"/>
              </a:pPr>
              <a:endParaRPr lang="en-US" sz="1400" dirty="0" smtClean="0">
                <a:cs typeface="Arial" pitchFamily="34" charset="0"/>
              </a:endParaRPr>
            </a:p>
            <a:p>
              <a:pPr marL="285750" indent="-285750">
                <a:buFont typeface="Arial" pitchFamily="34" charset="0"/>
                <a:buChar char="•"/>
              </a:pPr>
              <a:endParaRPr lang="en-US" sz="1400" dirty="0">
                <a:cs typeface="Arial" pitchFamily="34" charset="0"/>
              </a:endParaRPr>
            </a:p>
            <a:p>
              <a:pPr marL="285750" indent="-285750">
                <a:buFont typeface="Arial" pitchFamily="34" charset="0"/>
                <a:buChar char="•"/>
              </a:pPr>
              <a:endParaRPr lang="en-US" sz="1400" dirty="0" smtClean="0">
                <a:cs typeface="Arial" pitchFamily="34" charset="0"/>
              </a:endParaRPr>
            </a:p>
          </p:txBody>
        </p:sp>
        <p:sp>
          <p:nvSpPr>
            <p:cNvPr id="20" name="Rectangle 19"/>
            <p:cNvSpPr/>
            <p:nvPr/>
          </p:nvSpPr>
          <p:spPr>
            <a:xfrm>
              <a:off x="228600" y="2819401"/>
              <a:ext cx="8686800" cy="3505200"/>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p:cNvGrpSpPr/>
            <p:nvPr/>
          </p:nvGrpSpPr>
          <p:grpSpPr>
            <a:xfrm>
              <a:off x="341790" y="3045718"/>
              <a:ext cx="3264392" cy="3220303"/>
              <a:chOff x="341790" y="3045718"/>
              <a:chExt cx="3264392" cy="3220303"/>
            </a:xfrm>
          </p:grpSpPr>
          <p:grpSp>
            <p:nvGrpSpPr>
              <p:cNvPr id="46" name="Group 45"/>
              <p:cNvGrpSpPr/>
              <p:nvPr/>
            </p:nvGrpSpPr>
            <p:grpSpPr>
              <a:xfrm>
                <a:off x="356215" y="3045718"/>
                <a:ext cx="3249967" cy="2974082"/>
                <a:chOff x="381000" y="3555506"/>
                <a:chExt cx="3249967" cy="2974082"/>
              </a:xfrm>
            </p:grpSpPr>
            <p:grpSp>
              <p:nvGrpSpPr>
                <p:cNvPr id="44" name="Group 43"/>
                <p:cNvGrpSpPr/>
                <p:nvPr/>
              </p:nvGrpSpPr>
              <p:grpSpPr>
                <a:xfrm>
                  <a:off x="381000" y="3555506"/>
                  <a:ext cx="3249967" cy="2974082"/>
                  <a:chOff x="381000" y="3555506"/>
                  <a:chExt cx="3249967" cy="2974082"/>
                </a:xfrm>
              </p:grpSpPr>
              <p:grpSp>
                <p:nvGrpSpPr>
                  <p:cNvPr id="42" name="Group 41"/>
                  <p:cNvGrpSpPr/>
                  <p:nvPr/>
                </p:nvGrpSpPr>
                <p:grpSpPr>
                  <a:xfrm>
                    <a:off x="381000" y="3555506"/>
                    <a:ext cx="3249967" cy="2974082"/>
                    <a:chOff x="381000" y="3555506"/>
                    <a:chExt cx="3249967" cy="2974082"/>
                  </a:xfrm>
                </p:grpSpPr>
                <p:grpSp>
                  <p:nvGrpSpPr>
                    <p:cNvPr id="39" name="Group 38"/>
                    <p:cNvGrpSpPr/>
                    <p:nvPr/>
                  </p:nvGrpSpPr>
                  <p:grpSpPr>
                    <a:xfrm>
                      <a:off x="381000" y="3555506"/>
                      <a:ext cx="3249967" cy="2974082"/>
                      <a:chOff x="381000" y="3555506"/>
                      <a:chExt cx="3249967" cy="2974082"/>
                    </a:xfrm>
                  </p:grpSpPr>
                  <p:grpSp>
                    <p:nvGrpSpPr>
                      <p:cNvPr id="36" name="Group 35"/>
                      <p:cNvGrpSpPr/>
                      <p:nvPr/>
                    </p:nvGrpSpPr>
                    <p:grpSpPr>
                      <a:xfrm>
                        <a:off x="381000" y="3555506"/>
                        <a:ext cx="3200399" cy="2931478"/>
                        <a:chOff x="381000" y="3555506"/>
                        <a:chExt cx="3200399" cy="2931478"/>
                      </a:xfrm>
                    </p:grpSpPr>
                    <p:grpSp>
                      <p:nvGrpSpPr>
                        <p:cNvPr id="34" name="Group 33"/>
                        <p:cNvGrpSpPr/>
                        <p:nvPr/>
                      </p:nvGrpSpPr>
                      <p:grpSpPr>
                        <a:xfrm>
                          <a:off x="381000" y="3555506"/>
                          <a:ext cx="3200399" cy="2931478"/>
                          <a:chOff x="381000" y="3555506"/>
                          <a:chExt cx="3200399" cy="2931478"/>
                        </a:xfrm>
                      </p:grpSpPr>
                      <p:pic>
                        <p:nvPicPr>
                          <p:cNvPr id="7" name="Picture 6"/>
                          <p:cNvPicPr/>
                          <p:nvPr/>
                        </p:nvPicPr>
                        <p:blipFill rotWithShape="1">
                          <a:blip r:embed="rId3" cstate="print">
                            <a:extLst>
                              <a:ext uri="{28A0092B-C50C-407E-A947-70E740481C1C}">
                                <a14:useLocalDpi xmlns:a14="http://schemas.microsoft.com/office/drawing/2010/main" val="0"/>
                              </a:ext>
                            </a:extLst>
                          </a:blip>
                          <a:srcRect/>
                          <a:stretch/>
                        </p:blipFill>
                        <p:spPr bwMode="auto">
                          <a:xfrm>
                            <a:off x="381000" y="3555506"/>
                            <a:ext cx="3200399" cy="2931478"/>
                          </a:xfrm>
                          <a:prstGeom prst="rect">
                            <a:avLst/>
                          </a:prstGeom>
                          <a:noFill/>
                          <a:ln>
                            <a:noFill/>
                          </a:ln>
                          <a:extLst>
                            <a:ext uri="{53640926-AAD7-44D8-BBD7-CCE9431645EC}">
                              <a14:shadowObscured xmlns:a14="http://schemas.microsoft.com/office/drawing/2010/main"/>
                            </a:ext>
                          </a:extLst>
                        </p:spPr>
                      </p:pic>
                      <p:graphicFrame>
                        <p:nvGraphicFramePr>
                          <p:cNvPr id="21" name="Chart 20"/>
                          <p:cNvGraphicFramePr>
                            <a:graphicFrameLocks/>
                          </p:cNvGraphicFramePr>
                          <p:nvPr>
                            <p:extLst>
                              <p:ext uri="{D42A27DB-BD31-4B8C-83A1-F6EECF244321}">
                                <p14:modId xmlns:p14="http://schemas.microsoft.com/office/powerpoint/2010/main" val="2514312741"/>
                              </p:ext>
                            </p:extLst>
                          </p:nvPr>
                        </p:nvGraphicFramePr>
                        <p:xfrm>
                          <a:off x="609600" y="4570293"/>
                          <a:ext cx="640080" cy="5486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ext uri="{D42A27DB-BD31-4B8C-83A1-F6EECF244321}">
                                <p14:modId xmlns:p14="http://schemas.microsoft.com/office/powerpoint/2010/main" val="2141935599"/>
                              </p:ext>
                            </p:extLst>
                          </p:nvPr>
                        </p:nvGraphicFramePr>
                        <p:xfrm>
                          <a:off x="1066800" y="4700016"/>
                          <a:ext cx="685800" cy="533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a:graphicFrameLocks noChangeAspect="1"/>
                          </p:cNvGraphicFramePr>
                          <p:nvPr>
                            <p:extLst>
                              <p:ext uri="{D42A27DB-BD31-4B8C-83A1-F6EECF244321}">
                                <p14:modId xmlns:p14="http://schemas.microsoft.com/office/powerpoint/2010/main" val="1196505948"/>
                              </p:ext>
                            </p:extLst>
                          </p:nvPr>
                        </p:nvGraphicFramePr>
                        <p:xfrm>
                          <a:off x="1362456" y="4690872"/>
                          <a:ext cx="706375" cy="565099"/>
                        </p:xfrm>
                        <a:graphic>
                          <a:graphicData uri="http://schemas.openxmlformats.org/drawingml/2006/chart">
                            <c:chart xmlns:c="http://schemas.openxmlformats.org/drawingml/2006/chart" xmlns:r="http://schemas.openxmlformats.org/officeDocument/2006/relationships" r:id="rId6"/>
                          </a:graphicData>
                        </a:graphic>
                      </p:graphicFrame>
                      <p:sp>
                        <p:nvSpPr>
                          <p:cNvPr id="27" name="Oval 26"/>
                          <p:cNvSpPr/>
                          <p:nvPr/>
                        </p:nvSpPr>
                        <p:spPr>
                          <a:xfrm>
                            <a:off x="402336" y="5562600"/>
                            <a:ext cx="152400" cy="15240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02336" y="5799338"/>
                            <a:ext cx="152400" cy="152400"/>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2336" y="6053328"/>
                            <a:ext cx="152400" cy="152400"/>
                          </a:xfrm>
                          <a:prstGeom prst="ellipse">
                            <a:avLst/>
                          </a:prstGeom>
                          <a:solidFill>
                            <a:srgbClr val="0000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02336" y="6309360"/>
                            <a:ext cx="152400" cy="152400"/>
                          </a:xfrm>
                          <a:prstGeom prst="ellipse">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Chart 30"/>
                          <p:cNvGraphicFramePr>
                            <a:graphicFrameLocks/>
                          </p:cNvGraphicFramePr>
                          <p:nvPr>
                            <p:extLst>
                              <p:ext uri="{D42A27DB-BD31-4B8C-83A1-F6EECF244321}">
                                <p14:modId xmlns:p14="http://schemas.microsoft.com/office/powerpoint/2010/main" val="1513997495"/>
                              </p:ext>
                            </p:extLst>
                          </p:nvPr>
                        </p:nvGraphicFramePr>
                        <p:xfrm>
                          <a:off x="1225296" y="5440680"/>
                          <a:ext cx="658368" cy="5486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Chart 31"/>
                          <p:cNvGraphicFramePr>
                            <a:graphicFrameLocks/>
                          </p:cNvGraphicFramePr>
                          <p:nvPr>
                            <p:extLst>
                              <p:ext uri="{D42A27DB-BD31-4B8C-83A1-F6EECF244321}">
                                <p14:modId xmlns:p14="http://schemas.microsoft.com/office/powerpoint/2010/main" val="1877277353"/>
                              </p:ext>
                            </p:extLst>
                          </p:nvPr>
                        </p:nvGraphicFramePr>
                        <p:xfrm>
                          <a:off x="1609344" y="5562600"/>
                          <a:ext cx="777240" cy="55778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 32"/>
                          <p:cNvGraphicFramePr>
                            <a:graphicFrameLocks/>
                          </p:cNvGraphicFramePr>
                          <p:nvPr>
                            <p:extLst>
                              <p:ext uri="{D42A27DB-BD31-4B8C-83A1-F6EECF244321}">
                                <p14:modId xmlns:p14="http://schemas.microsoft.com/office/powerpoint/2010/main" val="3191822248"/>
                              </p:ext>
                            </p:extLst>
                          </p:nvPr>
                        </p:nvGraphicFramePr>
                        <p:xfrm>
                          <a:off x="2057400" y="5715000"/>
                          <a:ext cx="685800" cy="575310"/>
                        </p:xfrm>
                        <a:graphic>
                          <a:graphicData uri="http://schemas.openxmlformats.org/drawingml/2006/chart">
                            <c:chart xmlns:c="http://schemas.openxmlformats.org/drawingml/2006/chart" xmlns:r="http://schemas.openxmlformats.org/officeDocument/2006/relationships" r:id="rId9"/>
                          </a:graphicData>
                        </a:graphic>
                      </p:graphicFrame>
                    </p:grpSp>
                    <p:graphicFrame>
                      <p:nvGraphicFramePr>
                        <p:cNvPr id="35" name="Chart 34"/>
                        <p:cNvGraphicFramePr>
                          <a:graphicFrameLocks/>
                        </p:cNvGraphicFramePr>
                        <p:nvPr>
                          <p:extLst>
                            <p:ext uri="{D42A27DB-BD31-4B8C-83A1-F6EECF244321}">
                              <p14:modId xmlns:p14="http://schemas.microsoft.com/office/powerpoint/2010/main" val="3661605673"/>
                            </p:ext>
                          </p:extLst>
                        </p:nvPr>
                      </p:nvGraphicFramePr>
                      <p:xfrm>
                        <a:off x="2560320" y="5705856"/>
                        <a:ext cx="777240" cy="566928"/>
                      </p:xfrm>
                      <a:graphic>
                        <a:graphicData uri="http://schemas.openxmlformats.org/drawingml/2006/chart">
                          <c:chart xmlns:c="http://schemas.openxmlformats.org/drawingml/2006/chart" xmlns:r="http://schemas.openxmlformats.org/officeDocument/2006/relationships" r:id="rId10"/>
                        </a:graphicData>
                      </a:graphic>
                    </p:graphicFrame>
                  </p:grpSp>
                  <p:graphicFrame>
                    <p:nvGraphicFramePr>
                      <p:cNvPr id="38" name="Chart 37"/>
                      <p:cNvGraphicFramePr>
                        <a:graphicFrameLocks/>
                      </p:cNvGraphicFramePr>
                      <p:nvPr>
                        <p:extLst>
                          <p:ext uri="{D42A27DB-BD31-4B8C-83A1-F6EECF244321}">
                            <p14:modId xmlns:p14="http://schemas.microsoft.com/office/powerpoint/2010/main" val="527564636"/>
                          </p:ext>
                        </p:extLst>
                      </p:nvPr>
                    </p:nvGraphicFramePr>
                    <p:xfrm>
                      <a:off x="2971800" y="5951738"/>
                      <a:ext cx="659167" cy="577850"/>
                    </p:xfrm>
                    <a:graphic>
                      <a:graphicData uri="http://schemas.openxmlformats.org/drawingml/2006/chart">
                        <c:chart xmlns:c="http://schemas.openxmlformats.org/drawingml/2006/chart" xmlns:r="http://schemas.openxmlformats.org/officeDocument/2006/relationships" r:id="rId11"/>
                      </a:graphicData>
                    </a:graphic>
                  </p:graphicFrame>
                </p:grpSp>
                <p:graphicFrame>
                  <p:nvGraphicFramePr>
                    <p:cNvPr id="40" name="Chart 39"/>
                    <p:cNvGraphicFramePr>
                      <a:graphicFrameLocks/>
                    </p:cNvGraphicFramePr>
                    <p:nvPr>
                      <p:extLst>
                        <p:ext uri="{D42A27DB-BD31-4B8C-83A1-F6EECF244321}">
                          <p14:modId xmlns:p14="http://schemas.microsoft.com/office/powerpoint/2010/main" val="3598742792"/>
                        </p:ext>
                      </p:extLst>
                    </p:nvPr>
                  </p:nvGraphicFramePr>
                  <p:xfrm>
                    <a:off x="1638299" y="4487845"/>
                    <a:ext cx="609600" cy="5334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1" name="Chart 40"/>
                    <p:cNvGraphicFramePr>
                      <a:graphicFrameLocks/>
                    </p:cNvGraphicFramePr>
                    <p:nvPr>
                      <p:extLst>
                        <p:ext uri="{D42A27DB-BD31-4B8C-83A1-F6EECF244321}">
                          <p14:modId xmlns:p14="http://schemas.microsoft.com/office/powerpoint/2010/main" val="861764020"/>
                        </p:ext>
                      </p:extLst>
                    </p:nvPr>
                  </p:nvGraphicFramePr>
                  <p:xfrm>
                    <a:off x="1627632" y="4882896"/>
                    <a:ext cx="609600" cy="533400"/>
                  </p:xfrm>
                  <a:graphic>
                    <a:graphicData uri="http://schemas.openxmlformats.org/drawingml/2006/chart">
                      <c:chart xmlns:c="http://schemas.openxmlformats.org/drawingml/2006/chart" xmlns:r="http://schemas.openxmlformats.org/officeDocument/2006/relationships" r:id="rId13"/>
                    </a:graphicData>
                  </a:graphic>
                </p:graphicFrame>
              </p:grpSp>
              <p:graphicFrame>
                <p:nvGraphicFramePr>
                  <p:cNvPr id="43" name="Chart 42"/>
                  <p:cNvGraphicFramePr>
                    <a:graphicFrameLocks/>
                  </p:cNvGraphicFramePr>
                  <p:nvPr>
                    <p:extLst>
                      <p:ext uri="{D42A27DB-BD31-4B8C-83A1-F6EECF244321}">
                        <p14:modId xmlns:p14="http://schemas.microsoft.com/office/powerpoint/2010/main" val="2177885458"/>
                      </p:ext>
                    </p:extLst>
                  </p:nvPr>
                </p:nvGraphicFramePr>
                <p:xfrm>
                  <a:off x="1949449" y="4754545"/>
                  <a:ext cx="533400" cy="533400"/>
                </p:xfrm>
                <a:graphic>
                  <a:graphicData uri="http://schemas.openxmlformats.org/drawingml/2006/chart">
                    <c:chart xmlns:c="http://schemas.openxmlformats.org/drawingml/2006/chart" xmlns:r="http://schemas.openxmlformats.org/officeDocument/2006/relationships" r:id="rId14"/>
                  </a:graphicData>
                </a:graphic>
              </p:graphicFrame>
            </p:grpSp>
            <p:graphicFrame>
              <p:nvGraphicFramePr>
                <p:cNvPr id="45" name="Chart 44"/>
                <p:cNvGraphicFramePr>
                  <a:graphicFrameLocks/>
                </p:cNvGraphicFramePr>
                <p:nvPr>
                  <p:extLst>
                    <p:ext uri="{D42A27DB-BD31-4B8C-83A1-F6EECF244321}">
                      <p14:modId xmlns:p14="http://schemas.microsoft.com/office/powerpoint/2010/main" val="1873695912"/>
                    </p:ext>
                  </p:extLst>
                </p:nvPr>
              </p:nvGraphicFramePr>
              <p:xfrm>
                <a:off x="2551176" y="4487845"/>
                <a:ext cx="609600" cy="533400"/>
              </p:xfrm>
              <a:graphic>
                <a:graphicData uri="http://schemas.openxmlformats.org/drawingml/2006/chart">
                  <c:chart xmlns:c="http://schemas.openxmlformats.org/drawingml/2006/chart" xmlns:r="http://schemas.openxmlformats.org/officeDocument/2006/relationships" r:id="rId15"/>
                </a:graphicData>
              </a:graphic>
            </p:graphicFrame>
          </p:grpSp>
          <p:sp>
            <p:nvSpPr>
              <p:cNvPr id="4" name="TextBox 3"/>
              <p:cNvSpPr txBox="1"/>
              <p:nvPr/>
            </p:nvSpPr>
            <p:spPr>
              <a:xfrm>
                <a:off x="341790" y="6019800"/>
                <a:ext cx="1756049" cy="246221"/>
              </a:xfrm>
              <a:prstGeom prst="rect">
                <a:avLst/>
              </a:prstGeom>
              <a:noFill/>
            </p:spPr>
            <p:txBody>
              <a:bodyPr wrap="square" rtlCol="0">
                <a:spAutoFit/>
              </a:bodyPr>
              <a:lstStyle/>
              <a:p>
                <a:r>
                  <a:rPr lang="en-US" sz="1000" dirty="0" smtClean="0"/>
                  <a:t>From: </a:t>
                </a:r>
                <a:r>
                  <a:rPr lang="en-US" sz="1000" dirty="0" err="1" smtClean="0"/>
                  <a:t>Wissel</a:t>
                </a:r>
                <a:r>
                  <a:rPr lang="en-US" sz="1000" dirty="0" smtClean="0"/>
                  <a:t> and Fry (2005)</a:t>
                </a:r>
                <a:endParaRPr lang="en-US" sz="1000" dirty="0"/>
              </a:p>
            </p:txBody>
          </p:sp>
        </p:grpSp>
      </p:grpSp>
    </p:spTree>
    <p:extLst>
      <p:ext uri="{BB962C8B-B14F-4D97-AF65-F5344CB8AC3E}">
        <p14:creationId xmlns:p14="http://schemas.microsoft.com/office/powerpoint/2010/main" val="7354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Rectangle 3"/>
          <p:cNvSpPr/>
          <p:nvPr/>
        </p:nvSpPr>
        <p:spPr>
          <a:xfrm>
            <a:off x="174654" y="1236953"/>
            <a:ext cx="5558132" cy="2062103"/>
          </a:xfrm>
          <a:prstGeom prst="rect">
            <a:avLst/>
          </a:prstGeom>
        </p:spPr>
        <p:txBody>
          <a:bodyPr wrap="square">
            <a:spAutoFit/>
          </a:bodyPr>
          <a:lstStyle/>
          <a:p>
            <a:pPr marL="285750" indent="-285750">
              <a:buFont typeface="Arial" pitchFamily="34" charset="0"/>
              <a:buChar char="•"/>
            </a:pPr>
            <a:r>
              <a:rPr lang="en-US" sz="1600" dirty="0" smtClean="0">
                <a:cs typeface="Arial" pitchFamily="34" charset="0"/>
              </a:rPr>
              <a:t>Nutrient enrichment typically results in increased phytoplankton and zooplankton biomass, resulting in greater abundances of small, </a:t>
            </a:r>
            <a:r>
              <a:rPr lang="en-US" sz="1600" dirty="0" err="1" smtClean="0">
                <a:cs typeface="Arial" pitchFamily="34" charset="0"/>
              </a:rPr>
              <a:t>planktivorous</a:t>
            </a:r>
            <a:r>
              <a:rPr lang="en-US" sz="1600" dirty="0" smtClean="0">
                <a:cs typeface="Arial" pitchFamily="34" charset="0"/>
              </a:rPr>
              <a:t> fishes</a:t>
            </a:r>
          </a:p>
          <a:p>
            <a:pPr marL="285750" indent="-285750">
              <a:buFont typeface="Arial" pitchFamily="34" charset="0"/>
              <a:buChar char="•"/>
            </a:pPr>
            <a:endParaRPr lang="en-US" sz="1600" dirty="0">
              <a:cs typeface="Arial" pitchFamily="34" charset="0"/>
            </a:endParaRPr>
          </a:p>
          <a:p>
            <a:pPr marL="285750" indent="-285750">
              <a:buFont typeface="Arial" pitchFamily="34" charset="0"/>
              <a:buChar char="•"/>
            </a:pPr>
            <a:r>
              <a:rPr lang="en-US" sz="1600" dirty="0">
                <a:cs typeface="Arial" pitchFamily="34" charset="0"/>
              </a:rPr>
              <a:t>Analyses </a:t>
            </a:r>
            <a:r>
              <a:rPr lang="en-US" sz="1600" dirty="0" smtClean="0">
                <a:cs typeface="Arial" pitchFamily="34" charset="0"/>
              </a:rPr>
              <a:t>from Breton Sound showed </a:t>
            </a:r>
            <a:r>
              <a:rPr lang="en-US" sz="1600" dirty="0">
                <a:cs typeface="Arial" pitchFamily="34" charset="0"/>
              </a:rPr>
              <a:t>higher contribution of phytoplankton </a:t>
            </a:r>
            <a:r>
              <a:rPr lang="en-US" sz="1600" dirty="0" smtClean="0">
                <a:cs typeface="Arial" pitchFamily="34" charset="0"/>
              </a:rPr>
              <a:t>to </a:t>
            </a:r>
            <a:r>
              <a:rPr lang="en-US" sz="1600" dirty="0">
                <a:cs typeface="Arial" pitchFamily="34" charset="0"/>
              </a:rPr>
              <a:t>food web in areas receiving greatest diversion </a:t>
            </a:r>
            <a:r>
              <a:rPr lang="en-US" sz="1600" dirty="0" smtClean="0">
                <a:cs typeface="Arial" pitchFamily="34" charset="0"/>
              </a:rPr>
              <a:t>flow</a:t>
            </a:r>
          </a:p>
          <a:p>
            <a:pPr marL="285750" indent="-285750">
              <a:buFont typeface="Arial" pitchFamily="34" charset="0"/>
              <a:buChar char="•"/>
            </a:pPr>
            <a:endParaRPr lang="en-US" sz="1600" dirty="0">
              <a:cs typeface="Arial" pitchFamily="34" charset="0"/>
            </a:endParaRPr>
          </a:p>
        </p:txBody>
      </p:sp>
      <p:sp>
        <p:nvSpPr>
          <p:cNvPr id="5" name="TextBox 4"/>
          <p:cNvSpPr txBox="1">
            <a:spLocks noChangeArrowheads="1"/>
          </p:cNvSpPr>
          <p:nvPr/>
        </p:nvSpPr>
        <p:spPr bwMode="auto">
          <a:xfrm>
            <a:off x="121390" y="4572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en-US" sz="2000" dirty="0" smtClean="0">
                <a:cs typeface="Arial" charset="0"/>
              </a:rPr>
              <a:t>Trophic Linkages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6861" y="1182306"/>
            <a:ext cx="2971799" cy="167895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378" y="3276600"/>
            <a:ext cx="3659281" cy="2590800"/>
          </a:xfrm>
          <a:prstGeom prst="rect">
            <a:avLst/>
          </a:prstGeom>
        </p:spPr>
      </p:pic>
      <p:sp>
        <p:nvSpPr>
          <p:cNvPr id="12" name="TextBox 11"/>
          <p:cNvSpPr txBox="1"/>
          <p:nvPr/>
        </p:nvSpPr>
        <p:spPr>
          <a:xfrm>
            <a:off x="7848600" y="2869282"/>
            <a:ext cx="1084342" cy="276999"/>
          </a:xfrm>
          <a:prstGeom prst="rect">
            <a:avLst/>
          </a:prstGeom>
          <a:noFill/>
        </p:spPr>
        <p:txBody>
          <a:bodyPr wrap="square" rtlCol="0">
            <a:spAutoFit/>
          </a:bodyPr>
          <a:lstStyle/>
          <a:p>
            <a:r>
              <a:rPr lang="en-US" sz="1200" dirty="0" smtClean="0"/>
              <a:t>Bay anchovy</a:t>
            </a:r>
            <a:endParaRPr lang="en-US" sz="1200" dirty="0"/>
          </a:p>
        </p:txBody>
      </p:sp>
      <p:sp>
        <p:nvSpPr>
          <p:cNvPr id="13" name="TextBox 12"/>
          <p:cNvSpPr txBox="1"/>
          <p:nvPr/>
        </p:nvSpPr>
        <p:spPr>
          <a:xfrm>
            <a:off x="7653185" y="5943600"/>
            <a:ext cx="1152460" cy="276999"/>
          </a:xfrm>
          <a:prstGeom prst="rect">
            <a:avLst/>
          </a:prstGeom>
          <a:noFill/>
        </p:spPr>
        <p:txBody>
          <a:bodyPr wrap="square" rtlCol="0">
            <a:spAutoFit/>
          </a:bodyPr>
          <a:lstStyle/>
          <a:p>
            <a:r>
              <a:rPr lang="en-US" sz="1200" dirty="0" smtClean="0"/>
              <a:t>Gulf menhaden</a:t>
            </a:r>
            <a:endParaRPr lang="en-US" sz="1200" dirty="0"/>
          </a:p>
        </p:txBody>
      </p:sp>
      <p:sp>
        <p:nvSpPr>
          <p:cNvPr id="6" name="TextBox 5"/>
          <p:cNvSpPr txBox="1"/>
          <p:nvPr/>
        </p:nvSpPr>
        <p:spPr>
          <a:xfrm>
            <a:off x="177613" y="3249710"/>
            <a:ext cx="3175187" cy="2554545"/>
          </a:xfrm>
          <a:prstGeom prst="rect">
            <a:avLst/>
          </a:prstGeom>
          <a:noFill/>
        </p:spPr>
        <p:txBody>
          <a:bodyPr wrap="square" rtlCol="0">
            <a:spAutoFit/>
          </a:bodyPr>
          <a:lstStyle/>
          <a:p>
            <a:pPr marL="285750" indent="-285750">
              <a:buFont typeface="Arial" pitchFamily="34" charset="0"/>
              <a:buChar char="•"/>
            </a:pPr>
            <a:r>
              <a:rPr lang="en-US" sz="1600" dirty="0" smtClean="0">
                <a:cs typeface="Arial" pitchFamily="34" charset="0"/>
              </a:rPr>
              <a:t>Higher caloric densities in these areas suggests that the quality of food resources available to consumers has improved</a:t>
            </a:r>
          </a:p>
          <a:p>
            <a:pPr marL="285750" indent="-285750">
              <a:buFont typeface="Arial" pitchFamily="34" charset="0"/>
              <a:buChar char="•"/>
            </a:pPr>
            <a:endParaRPr lang="en-US" sz="1600" dirty="0">
              <a:cs typeface="Arial" pitchFamily="34" charset="0"/>
            </a:endParaRPr>
          </a:p>
          <a:p>
            <a:pPr marL="285750" indent="-285750">
              <a:buFont typeface="Arial" pitchFamily="34" charset="0"/>
              <a:buChar char="•"/>
            </a:pPr>
            <a:r>
              <a:rPr lang="en-US" sz="1600" dirty="0">
                <a:cs typeface="Arial" pitchFamily="34" charset="0"/>
              </a:rPr>
              <a:t>Greater numbers of </a:t>
            </a:r>
            <a:r>
              <a:rPr lang="en-US" sz="1600" dirty="0" err="1" smtClean="0">
                <a:cs typeface="Arial" pitchFamily="34" charset="0"/>
              </a:rPr>
              <a:t>planktivores</a:t>
            </a:r>
            <a:r>
              <a:rPr lang="en-US" sz="1600" dirty="0" smtClean="0">
                <a:cs typeface="Arial" pitchFamily="34" charset="0"/>
              </a:rPr>
              <a:t> </a:t>
            </a:r>
            <a:r>
              <a:rPr lang="en-US" sz="1600" dirty="0">
                <a:cs typeface="Arial" pitchFamily="34" charset="0"/>
              </a:rPr>
              <a:t>have been collected in the basins since the diversions opened</a:t>
            </a:r>
          </a:p>
          <a:p>
            <a:pPr marL="285750" indent="-285750">
              <a:buFont typeface="Arial" pitchFamily="34" charset="0"/>
              <a:buChar char="•"/>
            </a:pPr>
            <a:endParaRPr lang="en-US" sz="1600" dirty="0"/>
          </a:p>
        </p:txBody>
      </p:sp>
      <p:grpSp>
        <p:nvGrpSpPr>
          <p:cNvPr id="10" name="Group 9"/>
          <p:cNvGrpSpPr/>
          <p:nvPr/>
        </p:nvGrpSpPr>
        <p:grpSpPr>
          <a:xfrm>
            <a:off x="3537395" y="3087096"/>
            <a:ext cx="2714453" cy="3573488"/>
            <a:chOff x="3537395" y="3132112"/>
            <a:chExt cx="2714453" cy="3573488"/>
          </a:xfrm>
        </p:grpSpPr>
        <p:grpSp>
          <p:nvGrpSpPr>
            <p:cNvPr id="9" name="Group 8"/>
            <p:cNvGrpSpPr/>
            <p:nvPr/>
          </p:nvGrpSpPr>
          <p:grpSpPr>
            <a:xfrm>
              <a:off x="3733800" y="3132112"/>
              <a:ext cx="1295400" cy="3573488"/>
              <a:chOff x="3733800" y="3132112"/>
              <a:chExt cx="1295400" cy="3573488"/>
            </a:xfrm>
          </p:grpSpPr>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7787"/>
              <a:stretch/>
            </p:blipFill>
            <p:spPr bwMode="auto">
              <a:xfrm>
                <a:off x="3733800" y="3132112"/>
                <a:ext cx="1143000" cy="35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799" y="3132112"/>
                <a:ext cx="762001" cy="61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agonal Stripe 7"/>
              <p:cNvSpPr/>
              <p:nvPr/>
            </p:nvSpPr>
            <p:spPr>
              <a:xfrm>
                <a:off x="4442565" y="6082099"/>
                <a:ext cx="586635" cy="623501"/>
              </a:xfrm>
              <a:prstGeom prst="diagStrip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p:cNvSpPr txBox="1"/>
            <p:nvPr/>
          </p:nvSpPr>
          <p:spPr>
            <a:xfrm>
              <a:off x="4495799" y="6270738"/>
              <a:ext cx="1756049" cy="246221"/>
            </a:xfrm>
            <a:prstGeom prst="rect">
              <a:avLst/>
            </a:prstGeom>
            <a:noFill/>
          </p:spPr>
          <p:txBody>
            <a:bodyPr wrap="square" rtlCol="0">
              <a:spAutoFit/>
            </a:bodyPr>
            <a:lstStyle/>
            <a:p>
              <a:r>
                <a:rPr lang="en-US" sz="1000" dirty="0" smtClean="0"/>
                <a:t>From: de  </a:t>
              </a:r>
              <a:r>
                <a:rPr lang="en-US" sz="1000" dirty="0" err="1" smtClean="0"/>
                <a:t>Mutsert</a:t>
              </a:r>
              <a:r>
                <a:rPr lang="en-US" sz="1000" dirty="0" smtClean="0"/>
                <a:t> (2010)</a:t>
              </a:r>
              <a:endParaRPr lang="en-US" sz="1000" dirty="0"/>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7395" y="3875751"/>
              <a:ext cx="196405" cy="13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74276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1390" y="4572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en-US" sz="2000" dirty="0" smtClean="0">
                <a:cs typeface="Arial" charset="0"/>
              </a:rPr>
              <a:t>Trophic Linkages </a:t>
            </a:r>
          </a:p>
        </p:txBody>
      </p:sp>
      <p:grpSp>
        <p:nvGrpSpPr>
          <p:cNvPr id="12" name="Group 11"/>
          <p:cNvGrpSpPr/>
          <p:nvPr/>
        </p:nvGrpSpPr>
        <p:grpSpPr>
          <a:xfrm>
            <a:off x="4571999" y="884561"/>
            <a:ext cx="3879231" cy="3268587"/>
            <a:chOff x="4568124" y="892163"/>
            <a:chExt cx="4156229" cy="347523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124" y="892163"/>
              <a:ext cx="4156229" cy="347523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672126" y="931033"/>
              <a:ext cx="1920240" cy="822960"/>
            </a:xfrm>
            <a:prstGeom prst="rect">
              <a:avLst/>
            </a:prstGeom>
          </p:spPr>
        </p:pic>
        <p:pic>
          <p:nvPicPr>
            <p:cNvPr id="10" name="Picture 9"/>
            <p:cNvPicPr>
              <a:picLocks/>
            </p:cNvPicPr>
            <p:nvPr/>
          </p:nvPicPr>
          <p:blipFill rotWithShape="1">
            <a:blip r:embed="rId5" cstate="print">
              <a:extLst>
                <a:ext uri="{28A0092B-C50C-407E-A947-70E740481C1C}">
                  <a14:useLocalDpi xmlns:a14="http://schemas.microsoft.com/office/drawing/2010/main" val="0"/>
                </a:ext>
              </a:extLst>
            </a:blip>
            <a:srcRect t="20285" b="7875"/>
            <a:stretch/>
          </p:blipFill>
          <p:spPr>
            <a:xfrm>
              <a:off x="6660118" y="932935"/>
              <a:ext cx="1920240" cy="822960"/>
            </a:xfrm>
            <a:prstGeom prst="rect">
              <a:avLst/>
            </a:prstGeom>
          </p:spPr>
        </p:pic>
      </p:grpSp>
      <p:sp>
        <p:nvSpPr>
          <p:cNvPr id="5" name="TextBox 4"/>
          <p:cNvSpPr txBox="1"/>
          <p:nvPr/>
        </p:nvSpPr>
        <p:spPr>
          <a:xfrm>
            <a:off x="457199" y="1240300"/>
            <a:ext cx="3810001" cy="1569660"/>
          </a:xfrm>
          <a:prstGeom prst="rect">
            <a:avLst/>
          </a:prstGeom>
          <a:noFill/>
        </p:spPr>
        <p:txBody>
          <a:bodyPr wrap="square" rtlCol="0">
            <a:spAutoFit/>
          </a:bodyPr>
          <a:lstStyle/>
          <a:p>
            <a:pPr marL="285750" indent="-285750">
              <a:buFont typeface="Arial" pitchFamily="34" charset="0"/>
              <a:buChar char="•"/>
            </a:pPr>
            <a:r>
              <a:rPr lang="en-US" sz="1600" dirty="0" smtClean="0"/>
              <a:t>Algae, detritus, and inverts associated with the marsh surface are important prey for a number of species.</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Marsh surface also a refuge from predators</a:t>
            </a:r>
          </a:p>
        </p:txBody>
      </p:sp>
      <p:grpSp>
        <p:nvGrpSpPr>
          <p:cNvPr id="11" name="Group 10"/>
          <p:cNvGrpSpPr/>
          <p:nvPr/>
        </p:nvGrpSpPr>
        <p:grpSpPr>
          <a:xfrm>
            <a:off x="457198" y="3048000"/>
            <a:ext cx="8229601" cy="3413472"/>
            <a:chOff x="457198" y="3048000"/>
            <a:chExt cx="8229601" cy="3413472"/>
          </a:xfrm>
        </p:grpSpPr>
        <p:sp>
          <p:nvSpPr>
            <p:cNvPr id="6" name="TextBox 5"/>
            <p:cNvSpPr txBox="1"/>
            <p:nvPr/>
          </p:nvSpPr>
          <p:spPr>
            <a:xfrm>
              <a:off x="457198" y="4153148"/>
              <a:ext cx="8229601" cy="2308324"/>
            </a:xfrm>
            <a:prstGeom prst="rect">
              <a:avLst/>
            </a:prstGeom>
            <a:noFill/>
          </p:spPr>
          <p:txBody>
            <a:bodyPr wrap="square" rtlCol="0">
              <a:spAutoFit/>
            </a:bodyPr>
            <a:lstStyle/>
            <a:p>
              <a:pPr marL="285750" indent="-285750">
                <a:buFont typeface="Arial" pitchFamily="34" charset="0"/>
                <a:buChar char="•"/>
              </a:pPr>
              <a:endParaRPr lang="en-US" sz="1600" dirty="0"/>
            </a:p>
            <a:p>
              <a:pPr marL="285750" indent="-285750">
                <a:buFont typeface="Arial" pitchFamily="34" charset="0"/>
                <a:buChar char="•"/>
              </a:pPr>
              <a:r>
                <a:rPr lang="en-US" sz="1600" dirty="0" smtClean="0"/>
                <a:t>Greater numbers, biomasses, and growth rates of resident species (e.g., killifish, grass shrimp) observed in areas receiving pulses from Caernarvon Diversion</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Piazza and La </a:t>
              </a:r>
              <a:r>
                <a:rPr lang="en-US" sz="1600" dirty="0" err="1" smtClean="0"/>
                <a:t>Peyre</a:t>
              </a:r>
              <a:r>
                <a:rPr lang="en-US" sz="1600" dirty="0" smtClean="0"/>
                <a:t> (2012) estimated that pulses increased production of residents by 60%</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Same may apply to other species that use marsh surface (e.g., brown shrimp)</a:t>
              </a:r>
            </a:p>
            <a:p>
              <a:pPr marL="285750" indent="-285750">
                <a:buFont typeface="Arial" pitchFamily="34" charset="0"/>
                <a:buChar char="•"/>
              </a:pPr>
              <a:endParaRPr lang="en-US" sz="1600" dirty="0"/>
            </a:p>
            <a:p>
              <a:pPr marL="285750" indent="-285750">
                <a:buFont typeface="Arial" pitchFamily="34" charset="0"/>
                <a:buChar char="•"/>
              </a:pPr>
              <a:endParaRPr lang="en-US" sz="1600" dirty="0"/>
            </a:p>
          </p:txBody>
        </p:sp>
        <p:sp>
          <p:nvSpPr>
            <p:cNvPr id="7" name="TextBox 6"/>
            <p:cNvSpPr txBox="1"/>
            <p:nvPr/>
          </p:nvSpPr>
          <p:spPr>
            <a:xfrm>
              <a:off x="457198" y="3048000"/>
              <a:ext cx="3810002" cy="1354217"/>
            </a:xfrm>
            <a:prstGeom prst="rect">
              <a:avLst/>
            </a:prstGeom>
            <a:noFill/>
          </p:spPr>
          <p:txBody>
            <a:bodyPr wrap="square" rtlCol="0">
              <a:spAutoFit/>
            </a:bodyPr>
            <a:lstStyle/>
            <a:p>
              <a:pPr marL="285750" indent="-285750">
                <a:buFont typeface="Arial" pitchFamily="34" charset="0"/>
                <a:buChar char="•"/>
              </a:pPr>
              <a:r>
                <a:rPr lang="en-US" sz="1600" dirty="0"/>
                <a:t>High-flow pulses from diversion increase marsh </a:t>
              </a:r>
              <a:r>
                <a:rPr lang="en-US" sz="1600" dirty="0" err="1"/>
                <a:t>hydroperiod</a:t>
              </a:r>
              <a:r>
                <a:rPr lang="en-US" sz="1600" dirty="0"/>
                <a:t>, allowing fish and shellfish to take greater advantage of this habitat</a:t>
              </a:r>
            </a:p>
            <a:p>
              <a:endParaRPr lang="en-US" dirty="0"/>
            </a:p>
          </p:txBody>
        </p:sp>
      </p:grpSp>
    </p:spTree>
    <p:extLst>
      <p:ext uri="{BB962C8B-B14F-4D97-AF65-F5344CB8AC3E}">
        <p14:creationId xmlns:p14="http://schemas.microsoft.com/office/powerpoint/2010/main" val="2648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1390" y="4572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en-US" sz="2000" dirty="0" smtClean="0">
                <a:cs typeface="Arial" charset="0"/>
              </a:rPr>
              <a:t>Trophic Linkages </a:t>
            </a:r>
          </a:p>
        </p:txBody>
      </p:sp>
      <p:grpSp>
        <p:nvGrpSpPr>
          <p:cNvPr id="9" name="Group 8"/>
          <p:cNvGrpSpPr/>
          <p:nvPr/>
        </p:nvGrpSpPr>
        <p:grpSpPr>
          <a:xfrm>
            <a:off x="597681" y="1066800"/>
            <a:ext cx="8019015" cy="3692604"/>
            <a:chOff x="597681" y="1066800"/>
            <a:chExt cx="8019015" cy="369260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681" y="1152957"/>
              <a:ext cx="2539752" cy="3606447"/>
            </a:xfrm>
            <a:prstGeom prst="rect">
              <a:avLst/>
            </a:prstGeom>
          </p:spPr>
        </p:pic>
        <p:sp>
          <p:nvSpPr>
            <p:cNvPr id="8" name="TextBox 7"/>
            <p:cNvSpPr txBox="1"/>
            <p:nvPr/>
          </p:nvSpPr>
          <p:spPr>
            <a:xfrm>
              <a:off x="3358896" y="1066800"/>
              <a:ext cx="5257800" cy="2062103"/>
            </a:xfrm>
            <a:prstGeom prst="rect">
              <a:avLst/>
            </a:prstGeom>
            <a:noFill/>
          </p:spPr>
          <p:txBody>
            <a:bodyPr wrap="square" rtlCol="0">
              <a:spAutoFit/>
            </a:bodyPr>
            <a:lstStyle/>
            <a:p>
              <a:pPr marL="285750" indent="-285750">
                <a:buFont typeface="Arial" pitchFamily="34" charset="0"/>
                <a:buChar char="•"/>
              </a:pPr>
              <a:r>
                <a:rPr lang="en-US" sz="1600" dirty="0" smtClean="0"/>
                <a:t>Previous species are prey for higher-order consumers</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Increased production of prey should increase production of predators</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This hasn’t been directly investigated, but </a:t>
              </a:r>
              <a:r>
                <a:rPr lang="en-US" sz="1600" dirty="0"/>
                <a:t>w</a:t>
              </a:r>
              <a:r>
                <a:rPr lang="en-US" sz="1600" dirty="0" smtClean="0"/>
                <a:t>ould be consistent with other ecosystems where “bottom-up” trophic effects occur</a:t>
              </a:r>
            </a:p>
          </p:txBody>
        </p:sp>
      </p:grpSp>
      <p:grpSp>
        <p:nvGrpSpPr>
          <p:cNvPr id="14" name="Group 13"/>
          <p:cNvGrpSpPr/>
          <p:nvPr/>
        </p:nvGrpSpPr>
        <p:grpSpPr>
          <a:xfrm>
            <a:off x="3358896" y="3237438"/>
            <a:ext cx="5257800" cy="3137521"/>
            <a:chOff x="3358896" y="3237438"/>
            <a:chExt cx="5257800" cy="3137521"/>
          </a:xfrm>
        </p:grpSpPr>
        <p:sp>
          <p:nvSpPr>
            <p:cNvPr id="11" name="TextBox 10"/>
            <p:cNvSpPr txBox="1"/>
            <p:nvPr/>
          </p:nvSpPr>
          <p:spPr>
            <a:xfrm>
              <a:off x="3358896" y="3274966"/>
              <a:ext cx="2660904" cy="1323439"/>
            </a:xfrm>
            <a:prstGeom prst="rect">
              <a:avLst/>
            </a:prstGeom>
            <a:noFill/>
          </p:spPr>
          <p:txBody>
            <a:bodyPr wrap="square" rtlCol="0">
              <a:spAutoFit/>
            </a:bodyPr>
            <a:lstStyle/>
            <a:p>
              <a:pPr marL="285750" indent="-285750">
                <a:buFont typeface="Arial" pitchFamily="34" charset="0"/>
                <a:buChar char="•"/>
              </a:pPr>
              <a:r>
                <a:rPr lang="en-US" sz="1600" dirty="0" smtClean="0"/>
                <a:t>Due to life cycles, increased </a:t>
              </a:r>
              <a:r>
                <a:rPr lang="en-US" sz="1600" dirty="0"/>
                <a:t>estuarine production may benefit adjacent coastal habitats</a:t>
              </a:r>
            </a:p>
            <a:p>
              <a:pPr marL="285750" indent="-285750">
                <a:buFont typeface="Arial" pitchFamily="34" charset="0"/>
                <a:buChar char="•"/>
              </a:pPr>
              <a:endParaRPr lang="en-US" sz="16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7618" y="3237438"/>
              <a:ext cx="2479078" cy="3137521"/>
            </a:xfrm>
            <a:prstGeom prst="rect">
              <a:avLst/>
            </a:prstGeom>
          </p:spPr>
        </p:pic>
      </p:grpSp>
      <p:grpSp>
        <p:nvGrpSpPr>
          <p:cNvPr id="6" name="Group 5"/>
          <p:cNvGrpSpPr/>
          <p:nvPr/>
        </p:nvGrpSpPr>
        <p:grpSpPr>
          <a:xfrm>
            <a:off x="597681" y="4559077"/>
            <a:ext cx="5390115" cy="1815882"/>
            <a:chOff x="597681" y="4559077"/>
            <a:chExt cx="5390115" cy="1815882"/>
          </a:xfrm>
        </p:grpSpPr>
        <p:pic>
          <p:nvPicPr>
            <p:cNvPr id="7" name="Picture 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97681" y="4811335"/>
              <a:ext cx="2539752" cy="1563624"/>
            </a:xfrm>
            <a:prstGeom prst="rect">
              <a:avLst/>
            </a:prstGeom>
          </p:spPr>
        </p:pic>
        <p:sp>
          <p:nvSpPr>
            <p:cNvPr id="15" name="TextBox 14"/>
            <p:cNvSpPr txBox="1"/>
            <p:nvPr/>
          </p:nvSpPr>
          <p:spPr>
            <a:xfrm>
              <a:off x="3326892" y="4559077"/>
              <a:ext cx="2660904" cy="1815882"/>
            </a:xfrm>
            <a:prstGeom prst="rect">
              <a:avLst/>
            </a:prstGeom>
            <a:noFill/>
          </p:spPr>
          <p:txBody>
            <a:bodyPr wrap="square" rtlCol="0">
              <a:spAutoFit/>
            </a:bodyPr>
            <a:lstStyle/>
            <a:p>
              <a:pPr marL="285750" indent="-285750">
                <a:buFont typeface="Arial" pitchFamily="34" charset="0"/>
                <a:buChar char="•"/>
              </a:pPr>
              <a:r>
                <a:rPr lang="en-US" sz="1600" dirty="0" smtClean="0"/>
                <a:t>Also, increased nutrient assimilation by wetlands should help reduce size of the “Dead Zone” and subsequently benefit fisheries on shelf</a:t>
              </a:r>
              <a:endParaRPr lang="en-US" sz="1600" dirty="0"/>
            </a:p>
            <a:p>
              <a:pPr marL="285750" indent="-285750">
                <a:buFont typeface="Arial" pitchFamily="34" charset="0"/>
                <a:buChar char="•"/>
              </a:pPr>
              <a:endParaRPr lang="en-US" sz="1600" dirty="0"/>
            </a:p>
          </p:txBody>
        </p:sp>
      </p:grpSp>
    </p:spTree>
    <p:extLst>
      <p:ext uri="{BB962C8B-B14F-4D97-AF65-F5344CB8AC3E}">
        <p14:creationId xmlns:p14="http://schemas.microsoft.com/office/powerpoint/2010/main" val="412718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0650" y="4318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3600" dirty="0" smtClean="0">
                <a:cs typeface="Arial" charset="0"/>
              </a:rPr>
              <a:t>Nursery Function</a:t>
            </a:r>
            <a:endParaRPr lang="en-US" altLang="en-US" sz="3600" dirty="0">
              <a:cs typeface="Arial" charset="0"/>
            </a:endParaRPr>
          </a:p>
        </p:txBody>
      </p:sp>
      <p:sp>
        <p:nvSpPr>
          <p:cNvPr id="5" name="TextBox 4"/>
          <p:cNvSpPr txBox="1"/>
          <p:nvPr/>
        </p:nvSpPr>
        <p:spPr>
          <a:xfrm>
            <a:off x="304800" y="1435642"/>
            <a:ext cx="5029200" cy="830997"/>
          </a:xfrm>
          <a:prstGeom prst="rect">
            <a:avLst/>
          </a:prstGeom>
          <a:noFill/>
        </p:spPr>
        <p:txBody>
          <a:bodyPr wrap="square" rtlCol="0">
            <a:spAutoFit/>
          </a:bodyPr>
          <a:lstStyle/>
          <a:p>
            <a:pPr marL="285750" indent="-285750">
              <a:buFont typeface="Arial" pitchFamily="34" charset="0"/>
              <a:buChar char="•"/>
            </a:pPr>
            <a:endParaRPr lang="en-US" sz="1600" dirty="0"/>
          </a:p>
          <a:p>
            <a:pPr marL="285750" indent="-285750">
              <a:buFont typeface="Arial" pitchFamily="34" charset="0"/>
              <a:buChar char="•"/>
            </a:pPr>
            <a:r>
              <a:rPr lang="en-US" sz="1600" dirty="0" smtClean="0"/>
              <a:t>Freshwater inflow from diversions may enhance nursery function</a:t>
            </a:r>
          </a:p>
        </p:txBody>
      </p:sp>
      <p:sp>
        <p:nvSpPr>
          <p:cNvPr id="11" name="TextBox 10"/>
          <p:cNvSpPr txBox="1"/>
          <p:nvPr/>
        </p:nvSpPr>
        <p:spPr>
          <a:xfrm>
            <a:off x="304800" y="1143255"/>
            <a:ext cx="8610600" cy="584775"/>
          </a:xfrm>
          <a:prstGeom prst="rect">
            <a:avLst/>
          </a:prstGeom>
          <a:noFill/>
        </p:spPr>
        <p:txBody>
          <a:bodyPr wrap="square" rtlCol="0">
            <a:spAutoFit/>
          </a:bodyPr>
          <a:lstStyle/>
          <a:p>
            <a:pPr marL="285750" indent="-285750">
              <a:buFont typeface="Arial" pitchFamily="34" charset="0"/>
              <a:buChar char="•"/>
            </a:pPr>
            <a:r>
              <a:rPr lang="en-US" sz="1600" dirty="0"/>
              <a:t>Estuaries </a:t>
            </a:r>
            <a:r>
              <a:rPr lang="en-US" sz="1600" dirty="0" smtClean="0"/>
              <a:t>= productive </a:t>
            </a:r>
            <a:r>
              <a:rPr lang="en-US" sz="1600" dirty="0"/>
              <a:t>nurseries because they provide abundant food and low predation pressure</a:t>
            </a:r>
          </a:p>
          <a:p>
            <a:pPr marL="285750" indent="-285750">
              <a:buFont typeface="Arial" pitchFamily="34" charset="0"/>
              <a:buChar char="•"/>
            </a:pPr>
            <a:endParaRPr lang="en-US" sz="1600" dirty="0"/>
          </a:p>
        </p:txBody>
      </p:sp>
      <p:grpSp>
        <p:nvGrpSpPr>
          <p:cNvPr id="17" name="Group 16"/>
          <p:cNvGrpSpPr/>
          <p:nvPr/>
        </p:nvGrpSpPr>
        <p:grpSpPr>
          <a:xfrm>
            <a:off x="3886200" y="1524000"/>
            <a:ext cx="4770166" cy="2833884"/>
            <a:chOff x="3886200" y="1524000"/>
            <a:chExt cx="4770166" cy="2833884"/>
          </a:xfrm>
        </p:grpSpPr>
        <p:grpSp>
          <p:nvGrpSpPr>
            <p:cNvPr id="8" name="Group 7"/>
            <p:cNvGrpSpPr/>
            <p:nvPr/>
          </p:nvGrpSpPr>
          <p:grpSpPr>
            <a:xfrm>
              <a:off x="5735308" y="1524000"/>
              <a:ext cx="2787218" cy="2598876"/>
              <a:chOff x="513102" y="3048731"/>
              <a:chExt cx="3536214" cy="3032181"/>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3775" t="45103" r="14669" b="24395"/>
              <a:stretch/>
            </p:blipFill>
            <p:spPr bwMode="auto">
              <a:xfrm>
                <a:off x="513102" y="3048733"/>
                <a:ext cx="3536214" cy="3032179"/>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990601" y="3048731"/>
                <a:ext cx="2114550" cy="148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900317" y="4111663"/>
              <a:ext cx="1756049" cy="246221"/>
            </a:xfrm>
            <a:prstGeom prst="rect">
              <a:avLst/>
            </a:prstGeom>
            <a:noFill/>
          </p:spPr>
          <p:txBody>
            <a:bodyPr wrap="square" rtlCol="0">
              <a:spAutoFit/>
            </a:bodyPr>
            <a:lstStyle/>
            <a:p>
              <a:r>
                <a:rPr lang="en-US" sz="1000" dirty="0" smtClean="0"/>
                <a:t>From: de  </a:t>
              </a:r>
              <a:r>
                <a:rPr lang="en-US" sz="1000" dirty="0" err="1" smtClean="0"/>
                <a:t>Mutsert</a:t>
              </a:r>
              <a:r>
                <a:rPr lang="en-US" sz="1000" dirty="0" smtClean="0"/>
                <a:t> (2010)</a:t>
              </a:r>
              <a:endParaRPr lang="en-US" sz="1000" dirty="0"/>
            </a:p>
          </p:txBody>
        </p:sp>
        <p:grpSp>
          <p:nvGrpSpPr>
            <p:cNvPr id="16" name="Group 15"/>
            <p:cNvGrpSpPr/>
            <p:nvPr/>
          </p:nvGrpSpPr>
          <p:grpSpPr>
            <a:xfrm>
              <a:off x="3886200" y="2560320"/>
              <a:ext cx="2928003" cy="944880"/>
              <a:chOff x="3886200" y="2560320"/>
              <a:chExt cx="2928003" cy="944880"/>
            </a:xfrm>
          </p:grpSpPr>
          <p:cxnSp>
            <p:nvCxnSpPr>
              <p:cNvPr id="13" name="Curved Connector 12"/>
              <p:cNvCxnSpPr/>
              <p:nvPr/>
            </p:nvCxnSpPr>
            <p:spPr>
              <a:xfrm flipV="1">
                <a:off x="3886200" y="2895601"/>
                <a:ext cx="2667000" cy="609599"/>
              </a:xfrm>
              <a:prstGeom prst="curvedConnector3">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539883" y="2560320"/>
                <a:ext cx="274320" cy="75796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xtBox 17"/>
          <p:cNvSpPr txBox="1"/>
          <p:nvPr/>
        </p:nvSpPr>
        <p:spPr>
          <a:xfrm>
            <a:off x="304800" y="2568331"/>
            <a:ext cx="4914900" cy="1077218"/>
          </a:xfrm>
          <a:prstGeom prst="rect">
            <a:avLst/>
          </a:prstGeom>
          <a:noFill/>
        </p:spPr>
        <p:txBody>
          <a:bodyPr wrap="square" rtlCol="0">
            <a:spAutoFit/>
          </a:bodyPr>
          <a:lstStyle/>
          <a:p>
            <a:pPr marL="285750" indent="-285750">
              <a:buFont typeface="Arial" pitchFamily="34" charset="0"/>
              <a:buChar char="•"/>
            </a:pPr>
            <a:r>
              <a:rPr lang="en-US" sz="1600" dirty="0"/>
              <a:t>Inflow may displace predators with preference for higher salinities</a:t>
            </a:r>
          </a:p>
          <a:p>
            <a:pPr marL="742950" lvl="1" indent="-285750">
              <a:buFont typeface="Wingdings" pitchFamily="2" charset="2"/>
              <a:buChar char="Ø"/>
            </a:pPr>
            <a:r>
              <a:rPr lang="en-US" sz="1600" dirty="0" smtClean="0"/>
              <a:t>Explains larger biomass </a:t>
            </a:r>
            <a:r>
              <a:rPr lang="en-US" sz="1600" dirty="0"/>
              <a:t>of anchovies, etc. in low-salinity model simulation?</a:t>
            </a:r>
          </a:p>
        </p:txBody>
      </p:sp>
      <p:grpSp>
        <p:nvGrpSpPr>
          <p:cNvPr id="21" name="Group 20"/>
          <p:cNvGrpSpPr/>
          <p:nvPr/>
        </p:nvGrpSpPr>
        <p:grpSpPr>
          <a:xfrm>
            <a:off x="315686" y="3962400"/>
            <a:ext cx="8142514" cy="2708434"/>
            <a:chOff x="315686" y="3962400"/>
            <a:chExt cx="8142514" cy="2708434"/>
          </a:xfrm>
        </p:grpSpPr>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tretch>
              <a:fillRect/>
            </a:stretch>
          </p:blipFill>
          <p:spPr>
            <a:xfrm>
              <a:off x="5735307" y="4472929"/>
              <a:ext cx="2722893" cy="2042170"/>
            </a:xfrm>
            <a:prstGeom prst="rect">
              <a:avLst/>
            </a:prstGeom>
          </p:spPr>
        </p:pic>
        <p:sp>
          <p:nvSpPr>
            <p:cNvPr id="19" name="TextBox 18"/>
            <p:cNvSpPr txBox="1"/>
            <p:nvPr/>
          </p:nvSpPr>
          <p:spPr>
            <a:xfrm>
              <a:off x="315686" y="3962400"/>
              <a:ext cx="4914900" cy="2708434"/>
            </a:xfrm>
            <a:prstGeom prst="rect">
              <a:avLst/>
            </a:prstGeom>
            <a:noFill/>
          </p:spPr>
          <p:txBody>
            <a:bodyPr wrap="square" rtlCol="0">
              <a:spAutoFit/>
            </a:bodyPr>
            <a:lstStyle/>
            <a:p>
              <a:pPr marL="285750" indent="-285750">
                <a:buFont typeface="Arial" pitchFamily="34" charset="0"/>
                <a:buChar char="•"/>
              </a:pPr>
              <a:r>
                <a:rPr lang="en-US" sz="1600" dirty="0"/>
                <a:t>Inflow may increase the availability of structurally-complex habitats, which reduces predator foraging efficiency</a:t>
              </a:r>
            </a:p>
            <a:p>
              <a:pPr marL="285750" indent="-285750">
                <a:buFont typeface="Arial" pitchFamily="34" charset="0"/>
                <a:buChar char="•"/>
              </a:pPr>
              <a:endParaRPr lang="en-US" sz="1600" dirty="0"/>
            </a:p>
            <a:p>
              <a:pPr marL="285750" indent="-285750">
                <a:buFont typeface="Arial" pitchFamily="34" charset="0"/>
                <a:buChar char="•"/>
              </a:pPr>
              <a:r>
                <a:rPr lang="en-US" sz="1600" dirty="0"/>
                <a:t>SAV has greatly increased in coverage due to inflow.</a:t>
              </a:r>
            </a:p>
            <a:p>
              <a:pPr marL="742950" lvl="1" indent="-285750">
                <a:buFont typeface="Wingdings" pitchFamily="2" charset="2"/>
                <a:buChar char="Ø"/>
              </a:pPr>
              <a:r>
                <a:rPr lang="en-US" sz="1600" dirty="0"/>
                <a:t>In Breton Sound, SAV coverage greater in areas receiving inflow (66% vs. 18%, </a:t>
              </a:r>
              <a:r>
                <a:rPr lang="en-US" sz="1600" dirty="0" err="1"/>
                <a:t>Rozas</a:t>
              </a:r>
              <a:r>
                <a:rPr lang="en-US" sz="1600" dirty="0"/>
                <a:t> et al. 2005)</a:t>
              </a:r>
            </a:p>
            <a:p>
              <a:pPr lvl="1"/>
              <a:endParaRPr lang="en-US" sz="1000" dirty="0"/>
            </a:p>
            <a:p>
              <a:pPr marL="742950" lvl="1" indent="-285750">
                <a:buFont typeface="Wingdings" pitchFamily="2" charset="2"/>
                <a:buChar char="Ø"/>
              </a:pPr>
              <a:r>
                <a:rPr lang="en-US" sz="1600" dirty="0"/>
                <a:t>SAV supported higher densities of fish and shellfish, including important fishery species </a:t>
              </a:r>
            </a:p>
            <a:p>
              <a:endParaRPr lang="en-US" sz="1600" dirty="0"/>
            </a:p>
          </p:txBody>
        </p:sp>
      </p:grpSp>
    </p:spTree>
    <p:extLst>
      <p:ext uri="{BB962C8B-B14F-4D97-AF65-F5344CB8AC3E}">
        <p14:creationId xmlns:p14="http://schemas.microsoft.com/office/powerpoint/2010/main" val="15205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0650" y="4318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3600" dirty="0" smtClean="0">
                <a:cs typeface="Arial" charset="0"/>
              </a:rPr>
              <a:t>Conclusions - salinity</a:t>
            </a:r>
            <a:endParaRPr lang="en-US" altLang="en-US" sz="3600" dirty="0">
              <a:cs typeface="Arial" charset="0"/>
            </a:endParaRPr>
          </a:p>
        </p:txBody>
      </p:sp>
      <p:sp>
        <p:nvSpPr>
          <p:cNvPr id="5" name="TextBox 4"/>
          <p:cNvSpPr txBox="1"/>
          <p:nvPr/>
        </p:nvSpPr>
        <p:spPr>
          <a:xfrm>
            <a:off x="314417" y="1219200"/>
            <a:ext cx="8534400" cy="3046988"/>
          </a:xfrm>
          <a:prstGeom prst="rect">
            <a:avLst/>
          </a:prstGeom>
          <a:noFill/>
        </p:spPr>
        <p:txBody>
          <a:bodyPr wrap="square" rtlCol="0">
            <a:spAutoFit/>
          </a:bodyPr>
          <a:lstStyle/>
          <a:p>
            <a:pPr marL="285750" indent="-285750">
              <a:buFont typeface="Arial" pitchFamily="34" charset="0"/>
              <a:buChar char="•"/>
            </a:pPr>
            <a:r>
              <a:rPr lang="en-US" sz="1600" dirty="0" smtClean="0"/>
              <a:t>Freshwater inflow from diversions has increased available habitat for freshwater spp.</a:t>
            </a:r>
          </a:p>
          <a:p>
            <a:pPr marL="285750" indent="-285750">
              <a:buFont typeface="Arial" pitchFamily="34" charset="0"/>
              <a:buChar char="•"/>
            </a:pPr>
            <a:endParaRPr lang="en-US" sz="1600" dirty="0"/>
          </a:p>
          <a:p>
            <a:pPr marL="285750" indent="-285750">
              <a:buFont typeface="Arial" pitchFamily="34" charset="0"/>
              <a:buChar char="•"/>
            </a:pPr>
            <a:r>
              <a:rPr lang="en-US" sz="1600" dirty="0"/>
              <a:t>Patterns of abundance are generally not well correlated with salinity changes for estuarine species</a:t>
            </a:r>
          </a:p>
          <a:p>
            <a:pPr marL="285750" indent="-285750">
              <a:buFont typeface="Arial" pitchFamily="34" charset="0"/>
              <a:buChar char="•"/>
            </a:pPr>
            <a:endParaRPr lang="en-US" sz="1600" dirty="0"/>
          </a:p>
          <a:p>
            <a:pPr marL="285750" indent="-285750">
              <a:buFont typeface="Arial" pitchFamily="34" charset="0"/>
              <a:buChar char="•"/>
            </a:pPr>
            <a:r>
              <a:rPr lang="en-US" sz="1600" dirty="0"/>
              <a:t>Species of concern </a:t>
            </a:r>
            <a:r>
              <a:rPr lang="en-US" sz="1600" dirty="0" smtClean="0"/>
              <a:t>(brown shrimp, oysters, speckled trout) do not appear to have been negatively </a:t>
            </a:r>
            <a:r>
              <a:rPr lang="en-US" sz="1600" dirty="0"/>
              <a:t>affected by salinity </a:t>
            </a:r>
            <a:r>
              <a:rPr lang="en-US" sz="1600" dirty="0" smtClean="0"/>
              <a:t>changes</a:t>
            </a:r>
          </a:p>
          <a:p>
            <a:endParaRPr lang="en-US" sz="1600" dirty="0"/>
          </a:p>
          <a:p>
            <a:pPr marL="285750" indent="-285750">
              <a:buFont typeface="Arial" pitchFamily="34" charset="0"/>
              <a:buChar char="•"/>
            </a:pPr>
            <a:r>
              <a:rPr lang="en-US" sz="1600" dirty="0" smtClean="0"/>
              <a:t>Lack of stronger response because estuarine species are </a:t>
            </a:r>
            <a:r>
              <a:rPr lang="en-US" sz="1600" dirty="0" err="1" smtClean="0"/>
              <a:t>euryhaline</a:t>
            </a:r>
            <a:r>
              <a:rPr lang="en-US" sz="1600" dirty="0"/>
              <a:t> </a:t>
            </a:r>
            <a:r>
              <a:rPr lang="en-US" sz="1600" dirty="0" smtClean="0"/>
              <a:t>– adapted to the environmental variability typical of an estuary</a:t>
            </a:r>
          </a:p>
          <a:p>
            <a:pPr marL="742950" lvl="2" indent="-285750">
              <a:buFont typeface="Wingdings" pitchFamily="2" charset="2"/>
              <a:buChar char="Ø"/>
            </a:pPr>
            <a:r>
              <a:rPr lang="en-US" sz="1600" dirty="0"/>
              <a:t>Redistribution rather than removal from the </a:t>
            </a:r>
            <a:r>
              <a:rPr lang="en-US" sz="1600" dirty="0" smtClean="0"/>
              <a:t>estuary</a:t>
            </a:r>
          </a:p>
          <a:p>
            <a:pPr marL="285750" indent="-285750">
              <a:buFont typeface="Arial" pitchFamily="34" charset="0"/>
              <a:buChar char="•"/>
            </a:pPr>
            <a:endParaRPr lang="en-US" sz="1600" dirty="0" smtClean="0"/>
          </a:p>
        </p:txBody>
      </p:sp>
      <p:pic>
        <p:nvPicPr>
          <p:cNvPr id="7" name="Picture 6"/>
          <p:cNvPicPr>
            <a:picLocks/>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27376" b="14281"/>
          <a:stretch/>
        </p:blipFill>
        <p:spPr>
          <a:xfrm>
            <a:off x="0" y="4572000"/>
            <a:ext cx="9144000" cy="2011680"/>
          </a:xfrm>
          <a:prstGeom prst="rect">
            <a:avLst/>
          </a:prstGeom>
        </p:spPr>
      </p:pic>
    </p:spTree>
    <p:extLst>
      <p:ext uri="{BB962C8B-B14F-4D97-AF65-F5344CB8AC3E}">
        <p14:creationId xmlns:p14="http://schemas.microsoft.com/office/powerpoint/2010/main" val="1541541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0650" y="4318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3600" dirty="0" smtClean="0">
                <a:cs typeface="Arial" charset="0"/>
              </a:rPr>
              <a:t>Conclusions – food web</a:t>
            </a:r>
            <a:endParaRPr lang="en-US" altLang="en-US" sz="3600" dirty="0">
              <a:cs typeface="Arial" charset="0"/>
            </a:endParaRPr>
          </a:p>
        </p:txBody>
      </p:sp>
      <p:sp>
        <p:nvSpPr>
          <p:cNvPr id="5" name="TextBox 4"/>
          <p:cNvSpPr txBox="1"/>
          <p:nvPr/>
        </p:nvSpPr>
        <p:spPr>
          <a:xfrm>
            <a:off x="424679" y="1219200"/>
            <a:ext cx="8490721" cy="3539430"/>
          </a:xfrm>
          <a:prstGeom prst="rect">
            <a:avLst/>
          </a:prstGeom>
          <a:noFill/>
        </p:spPr>
        <p:txBody>
          <a:bodyPr wrap="square" rtlCol="0">
            <a:spAutoFit/>
          </a:bodyPr>
          <a:lstStyle/>
          <a:p>
            <a:pPr marL="285750" indent="-285750">
              <a:buFont typeface="Arial" pitchFamily="34" charset="0"/>
              <a:buChar char="•"/>
            </a:pPr>
            <a:r>
              <a:rPr lang="en-US" sz="1600" dirty="0" smtClean="0"/>
              <a:t>Effects of freshwater inflow from the diversions on food web interactions likely has been more significant</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Riverine nutrients have stimulated plant productivity, and this productivity appears to have proliferated through the food web via numerous pathways</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Inflow has also made high-quality habitats, such as SAV and the marsh surface, more available to fish and shellfish, thus providing another means whereby estuarine production is enhanced</a:t>
            </a:r>
          </a:p>
          <a:p>
            <a:endParaRPr lang="en-US" sz="1600" dirty="0" smtClean="0"/>
          </a:p>
          <a:p>
            <a:pPr marL="285750" indent="-285750">
              <a:buFont typeface="Arial" pitchFamily="34" charset="0"/>
              <a:buChar char="•"/>
            </a:pPr>
            <a:r>
              <a:rPr lang="en-US" sz="1600" dirty="0" smtClean="0"/>
              <a:t>The net result should be increased production of fish and shellfish (in terms of numbers, biomass, and/or caloric densities), which is consistent with positive relationship observed between freshwater inflow and fishery yields in other parts of world</a:t>
            </a: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sz="1600" dirty="0" smtClean="0"/>
          </a:p>
        </p:txBody>
      </p:sp>
      <p:pic>
        <p:nvPicPr>
          <p:cNvPr id="6" name="Picture 5"/>
          <p:cNvPicPr>
            <a:picLocks/>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27376" b="14281"/>
          <a:stretch/>
        </p:blipFill>
        <p:spPr>
          <a:xfrm>
            <a:off x="0" y="4572000"/>
            <a:ext cx="9144000" cy="2011680"/>
          </a:xfrm>
          <a:prstGeom prst="rect">
            <a:avLst/>
          </a:prstGeom>
        </p:spPr>
      </p:pic>
    </p:spTree>
    <p:extLst>
      <p:ext uri="{BB962C8B-B14F-4D97-AF65-F5344CB8AC3E}">
        <p14:creationId xmlns:p14="http://schemas.microsoft.com/office/powerpoint/2010/main" val="1863169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0650" y="4318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3600" dirty="0" smtClean="0">
                <a:cs typeface="Arial" charset="0"/>
              </a:rPr>
              <a:t>Further Analyses</a:t>
            </a:r>
            <a:endParaRPr lang="en-US" altLang="en-US" sz="3600" dirty="0">
              <a:cs typeface="Arial" charset="0"/>
            </a:endParaRPr>
          </a:p>
        </p:txBody>
      </p:sp>
      <p:sp>
        <p:nvSpPr>
          <p:cNvPr id="5" name="TextBox 4"/>
          <p:cNvSpPr txBox="1"/>
          <p:nvPr/>
        </p:nvSpPr>
        <p:spPr>
          <a:xfrm>
            <a:off x="303530" y="1143000"/>
            <a:ext cx="8600984" cy="3046988"/>
          </a:xfrm>
          <a:prstGeom prst="rect">
            <a:avLst/>
          </a:prstGeom>
          <a:noFill/>
        </p:spPr>
        <p:txBody>
          <a:bodyPr wrap="square" rtlCol="0">
            <a:spAutoFit/>
          </a:bodyPr>
          <a:lstStyle/>
          <a:p>
            <a:pPr marL="285750" indent="-285750">
              <a:buFont typeface="Arial" pitchFamily="34" charset="0"/>
              <a:buChar char="•"/>
            </a:pPr>
            <a:r>
              <a:rPr lang="en-US" sz="1600" dirty="0" smtClean="0"/>
              <a:t>HSIs developed for 2012 Master Plan useful, but do not adequately describe changes in distribution or abundance</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For 2017 Coastal Master Plan, we have consulted with experts to develop a strategy for selecting and applying the most appropriate fisheries models</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Have decided to use a combined approach: </a:t>
            </a:r>
          </a:p>
          <a:p>
            <a:pPr marL="742950" lvl="1" indent="-285750">
              <a:buFont typeface="Wingdings" pitchFamily="2" charset="2"/>
              <a:buChar char="Ø"/>
            </a:pPr>
            <a:r>
              <a:rPr lang="en-US" sz="1600" dirty="0"/>
              <a:t>Revise/improve 2012 </a:t>
            </a:r>
            <a:r>
              <a:rPr lang="en-US" sz="1600" dirty="0" smtClean="0"/>
              <a:t>HSIs:  use </a:t>
            </a:r>
            <a:r>
              <a:rPr lang="en-US" sz="1600" dirty="0"/>
              <a:t>field data to develop relationships with the </a:t>
            </a:r>
            <a:r>
              <a:rPr lang="en-US" sz="1600" dirty="0" smtClean="0"/>
              <a:t>goal </a:t>
            </a:r>
            <a:r>
              <a:rPr lang="en-US" sz="1600" dirty="0"/>
              <a:t>to </a:t>
            </a:r>
            <a:r>
              <a:rPr lang="en-US" sz="1600" dirty="0" smtClean="0"/>
              <a:t>have more tangible </a:t>
            </a:r>
            <a:r>
              <a:rPr lang="en-US" sz="1600" dirty="0"/>
              <a:t>outputs </a:t>
            </a:r>
            <a:r>
              <a:rPr lang="en-US" sz="1600" dirty="0" smtClean="0"/>
              <a:t>(relative abundance </a:t>
            </a:r>
            <a:r>
              <a:rPr lang="en-US" sz="1600" dirty="0"/>
              <a:t>not </a:t>
            </a:r>
            <a:r>
              <a:rPr lang="en-US" sz="1600" dirty="0" smtClean="0"/>
              <a:t>habitat quality) </a:t>
            </a:r>
            <a:endParaRPr lang="en-US" sz="1600" dirty="0"/>
          </a:p>
          <a:p>
            <a:pPr marL="742950" lvl="1" indent="-285750">
              <a:buFont typeface="Wingdings" pitchFamily="2" charset="2"/>
              <a:buChar char="Ø"/>
            </a:pPr>
            <a:r>
              <a:rPr lang="en-US" sz="1600" dirty="0"/>
              <a:t>Develop/employ an </a:t>
            </a:r>
            <a:r>
              <a:rPr lang="en-US" sz="1600" dirty="0" smtClean="0"/>
              <a:t>integrated </a:t>
            </a:r>
            <a:r>
              <a:rPr lang="en-US" sz="1600" dirty="0" err="1"/>
              <a:t>EwE-Trosim</a:t>
            </a:r>
            <a:r>
              <a:rPr lang="en-US" sz="1600" dirty="0"/>
              <a:t> ecosystem-level </a:t>
            </a:r>
            <a:r>
              <a:rPr lang="en-US" sz="1600" dirty="0" smtClean="0"/>
              <a:t>model:  will </a:t>
            </a:r>
            <a:r>
              <a:rPr lang="en-US" sz="1600" dirty="0"/>
              <a:t>evaluate how food web dynamics affect species responses to changes in environmental </a:t>
            </a:r>
            <a:r>
              <a:rPr lang="en-US" sz="1600" dirty="0" smtClean="0"/>
              <a:t>conditions</a:t>
            </a:r>
          </a:p>
          <a:p>
            <a:pPr marL="285750" indent="-285750">
              <a:buFont typeface="Arial" pitchFamily="34" charset="0"/>
              <a:buChar char="•"/>
            </a:pPr>
            <a:endParaRPr lang="en-US" sz="1600" dirty="0"/>
          </a:p>
        </p:txBody>
      </p:sp>
      <p:pic>
        <p:nvPicPr>
          <p:cNvPr id="8" name="Picture 7"/>
          <p:cNvPicPr>
            <a:picLocks/>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27376" b="14281"/>
          <a:stretch/>
        </p:blipFill>
        <p:spPr>
          <a:xfrm>
            <a:off x="0" y="4572000"/>
            <a:ext cx="9144000" cy="2011680"/>
          </a:xfrm>
          <a:prstGeom prst="rect">
            <a:avLst/>
          </a:prstGeom>
        </p:spPr>
      </p:pic>
    </p:spTree>
    <p:extLst>
      <p:ext uri="{BB962C8B-B14F-4D97-AF65-F5344CB8AC3E}">
        <p14:creationId xmlns:p14="http://schemas.microsoft.com/office/powerpoint/2010/main" val="2139400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8000"/>
                    </a14:imgEffect>
                  </a14:imgLayer>
                </a14:imgProps>
              </a:ext>
              <a:ext uri="{28A0092B-C50C-407E-A947-70E740481C1C}">
                <a14:useLocalDpi xmlns:a14="http://schemas.microsoft.com/office/drawing/2010/main" val="0"/>
              </a:ext>
            </a:extLst>
          </a:blip>
          <a:stretch>
            <a:fillRect/>
          </a:stretch>
        </p:blipFill>
        <p:spPr>
          <a:xfrm>
            <a:off x="381000" y="1143000"/>
            <a:ext cx="3419197" cy="5334000"/>
          </a:xfrm>
          <a:prstGeom prst="rect">
            <a:avLst/>
          </a:prstGeom>
        </p:spPr>
      </p:pic>
      <p:sp>
        <p:nvSpPr>
          <p:cNvPr id="6" name="TextBox 5"/>
          <p:cNvSpPr txBox="1">
            <a:spLocks noChangeArrowheads="1"/>
          </p:cNvSpPr>
          <p:nvPr/>
        </p:nvSpPr>
        <p:spPr bwMode="auto">
          <a:xfrm>
            <a:off x="120650" y="4318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3600" dirty="0" smtClean="0">
                <a:cs typeface="Arial" charset="0"/>
              </a:rPr>
              <a:t>Historical Perspective</a:t>
            </a:r>
            <a:endParaRPr lang="en-US" altLang="en-US" sz="3600" dirty="0">
              <a:cs typeface="Arial" charset="0"/>
            </a:endParaRPr>
          </a:p>
        </p:txBody>
      </p:sp>
      <p:sp>
        <p:nvSpPr>
          <p:cNvPr id="4" name="TextBox 3"/>
          <p:cNvSpPr txBox="1"/>
          <p:nvPr/>
        </p:nvSpPr>
        <p:spPr>
          <a:xfrm>
            <a:off x="4082987" y="1143000"/>
            <a:ext cx="4826494" cy="1600438"/>
          </a:xfrm>
          <a:prstGeom prst="rect">
            <a:avLst/>
          </a:prstGeom>
          <a:noFill/>
        </p:spPr>
        <p:txBody>
          <a:bodyPr wrap="square" rtlCol="0">
            <a:spAutoFit/>
          </a:bodyPr>
          <a:lstStyle/>
          <a:p>
            <a:pPr marL="285750" indent="-285750">
              <a:buFont typeface="Arial" pitchFamily="34" charset="0"/>
              <a:buChar char="•"/>
            </a:pPr>
            <a:r>
              <a:rPr lang="en-US" sz="1400" i="1" dirty="0" smtClean="0"/>
              <a:t>“It is true that on the coast some of the oyster beds close in are temporarily destroyed by excessive amounts of freshwater, but likewise many old reefs are rehabilitated.”</a:t>
            </a:r>
          </a:p>
          <a:p>
            <a:pPr marL="285750" indent="-285750">
              <a:buFont typeface="Arial" pitchFamily="34" charset="0"/>
              <a:buChar char="•"/>
            </a:pPr>
            <a:endParaRPr lang="en-US" sz="1400" i="1" dirty="0"/>
          </a:p>
          <a:p>
            <a:pPr marL="285750" indent="-285750">
              <a:buFont typeface="Arial" pitchFamily="34" charset="0"/>
              <a:buChar char="•"/>
            </a:pPr>
            <a:r>
              <a:rPr lang="en-US" sz="1400" i="1" dirty="0" smtClean="0"/>
              <a:t>“The result in the case of oysters is largely a shifting of certain fishing grounds but the total oyster crop is decidedly increased.”</a:t>
            </a:r>
          </a:p>
        </p:txBody>
      </p:sp>
      <p:sp>
        <p:nvSpPr>
          <p:cNvPr id="8" name="TextBox 7"/>
          <p:cNvSpPr txBox="1"/>
          <p:nvPr/>
        </p:nvSpPr>
        <p:spPr>
          <a:xfrm>
            <a:off x="4070410" y="2855893"/>
            <a:ext cx="4788024" cy="954107"/>
          </a:xfrm>
          <a:prstGeom prst="rect">
            <a:avLst/>
          </a:prstGeom>
          <a:noFill/>
        </p:spPr>
        <p:txBody>
          <a:bodyPr wrap="square" rtlCol="0">
            <a:spAutoFit/>
          </a:bodyPr>
          <a:lstStyle/>
          <a:p>
            <a:pPr marL="285750" indent="-285750">
              <a:buFont typeface="Arial" pitchFamily="34" charset="0"/>
              <a:buChar char="•"/>
            </a:pPr>
            <a:r>
              <a:rPr lang="en-US" sz="1400" i="1" dirty="0" smtClean="0"/>
              <a:t>“As soon as the floods subside, young salt water shrimp migrate in great schools into those tide level lakes and bays…..and there they become more accessible to the shrimp fishermen……”</a:t>
            </a:r>
          </a:p>
        </p:txBody>
      </p:sp>
      <p:sp>
        <p:nvSpPr>
          <p:cNvPr id="10" name="TextBox 9"/>
          <p:cNvSpPr txBox="1"/>
          <p:nvPr/>
        </p:nvSpPr>
        <p:spPr>
          <a:xfrm>
            <a:off x="4051175" y="3962400"/>
            <a:ext cx="4826494" cy="1384995"/>
          </a:xfrm>
          <a:prstGeom prst="rect">
            <a:avLst/>
          </a:prstGeom>
          <a:noFill/>
        </p:spPr>
        <p:txBody>
          <a:bodyPr wrap="square" rtlCol="0">
            <a:spAutoFit/>
          </a:bodyPr>
          <a:lstStyle/>
          <a:p>
            <a:pPr marL="285750" indent="-285750">
              <a:buFont typeface="Arial" pitchFamily="34" charset="0"/>
              <a:buChar char="•"/>
            </a:pPr>
            <a:r>
              <a:rPr lang="en-US" sz="1400" i="1" dirty="0" smtClean="0"/>
              <a:t>“The marine life of Louisiana differs fundamentally from that of the adjacent gulf states largely because of its ready adaptation to the temporary conditions produced annually by the Mississippi at flood time and the large majority of our valuable marine species thrive on floods.”</a:t>
            </a:r>
          </a:p>
          <a:p>
            <a:pPr marL="285750" indent="-285750">
              <a:buFont typeface="Arial" pitchFamily="34" charset="0"/>
              <a:buChar char="•"/>
            </a:pPr>
            <a:endParaRPr lang="en-US" sz="1400" i="1" dirty="0"/>
          </a:p>
        </p:txBody>
      </p:sp>
      <p:sp>
        <p:nvSpPr>
          <p:cNvPr id="11" name="TextBox 10"/>
          <p:cNvSpPr txBox="1"/>
          <p:nvPr/>
        </p:nvSpPr>
        <p:spPr>
          <a:xfrm>
            <a:off x="4057093" y="5257800"/>
            <a:ext cx="4934507" cy="954107"/>
          </a:xfrm>
          <a:prstGeom prst="rect">
            <a:avLst/>
          </a:prstGeom>
          <a:noFill/>
        </p:spPr>
        <p:txBody>
          <a:bodyPr wrap="square" rtlCol="0">
            <a:spAutoFit/>
          </a:bodyPr>
          <a:lstStyle/>
          <a:p>
            <a:pPr marL="285750" indent="-285750">
              <a:buFont typeface="Arial" pitchFamily="34" charset="0"/>
              <a:buChar char="•"/>
            </a:pPr>
            <a:r>
              <a:rPr lang="en-US" sz="1400" i="1" dirty="0" smtClean="0"/>
              <a:t>“Just as our aquatic birds and mammals have suffered by our present and past means of flood prevention, reclamation and drainage projects, so have our fisheries, both marine and fresh water.” </a:t>
            </a:r>
          </a:p>
        </p:txBody>
      </p:sp>
    </p:spTree>
    <p:extLst>
      <p:ext uri="{BB962C8B-B14F-4D97-AF65-F5344CB8AC3E}">
        <p14:creationId xmlns:p14="http://schemas.microsoft.com/office/powerpoint/2010/main" val="23732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1390" y="4572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en-US" sz="2000" dirty="0" smtClean="0">
                <a:cs typeface="Arial" charset="0"/>
              </a:rPr>
              <a:t>Brown Shrimp and White Shrimp – Fisheries Dependent Data</a:t>
            </a:r>
            <a:endParaRPr lang="en-US" altLang="en-US" sz="2000" dirty="0">
              <a:cs typeface="Arial" charset="0"/>
            </a:endParaRPr>
          </a:p>
        </p:txBody>
      </p:sp>
      <p:sp>
        <p:nvSpPr>
          <p:cNvPr id="9" name="TextBox 8"/>
          <p:cNvSpPr txBox="1"/>
          <p:nvPr/>
        </p:nvSpPr>
        <p:spPr>
          <a:xfrm>
            <a:off x="5459767" y="1447800"/>
            <a:ext cx="3353540" cy="4031873"/>
          </a:xfrm>
          <a:prstGeom prst="rect">
            <a:avLst/>
          </a:prstGeom>
          <a:noFill/>
        </p:spPr>
        <p:txBody>
          <a:bodyPr wrap="square" rtlCol="0">
            <a:spAutoFit/>
          </a:bodyPr>
          <a:lstStyle/>
          <a:p>
            <a:pPr marL="285750" indent="-285750">
              <a:buFont typeface="Arial" pitchFamily="34" charset="0"/>
              <a:buChar char="•"/>
            </a:pPr>
            <a:r>
              <a:rPr lang="en-US" sz="1600" dirty="0" smtClean="0"/>
              <a:t>Data from Trip Tickets = documentation from fisherman/dealer describing the amounts, location, times, and methods used to collect seafood</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Lake Pontchartrain Basin = the LDWF Shrimp reporting Basin that encompasses the Breton Sound estuary</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Higher landings of white shrimp and lower landings of brown shrimp in recent years</a:t>
            </a:r>
          </a:p>
          <a:p>
            <a:pPr marL="285750" indent="-285750">
              <a:buFont typeface="Arial" pitchFamily="34" charset="0"/>
              <a:buChar char="•"/>
            </a:pPr>
            <a:endParaRPr lang="en-US" sz="1600" dirty="0"/>
          </a:p>
          <a:p>
            <a:pPr marL="285750" indent="-285750">
              <a:buFont typeface="Arial" pitchFamily="34" charset="0"/>
              <a:buChar char="•"/>
            </a:pPr>
            <a:endParaRPr lang="en-US" sz="1600" dirty="0"/>
          </a:p>
        </p:txBody>
      </p:sp>
      <p:graphicFrame>
        <p:nvGraphicFramePr>
          <p:cNvPr id="11" name="Chart 10"/>
          <p:cNvGraphicFramePr>
            <a:graphicFrameLocks/>
          </p:cNvGraphicFramePr>
          <p:nvPr>
            <p:extLst>
              <p:ext uri="{D42A27DB-BD31-4B8C-83A1-F6EECF244321}">
                <p14:modId xmlns:p14="http://schemas.microsoft.com/office/powerpoint/2010/main" val="1959339482"/>
              </p:ext>
            </p:extLst>
          </p:nvPr>
        </p:nvGraphicFramePr>
        <p:xfrm>
          <a:off x="228600" y="3962400"/>
          <a:ext cx="5323682" cy="241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139470731"/>
              </p:ext>
            </p:extLst>
          </p:nvPr>
        </p:nvGraphicFramePr>
        <p:xfrm>
          <a:off x="228600" y="1066801"/>
          <a:ext cx="5217111"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8474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8825" b="6948"/>
          <a:stretch/>
        </p:blipFill>
        <p:spPr>
          <a:xfrm>
            <a:off x="803150" y="1165679"/>
            <a:ext cx="7366137" cy="5463721"/>
          </a:xfrm>
          <a:prstGeom prst="rect">
            <a:avLst/>
          </a:prstGeom>
        </p:spPr>
      </p:pic>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0650" y="4318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3600" dirty="0" smtClean="0">
                <a:cs typeface="Arial" charset="0"/>
              </a:rPr>
              <a:t>Freshwater Diversions</a:t>
            </a:r>
            <a:endParaRPr lang="en-US" altLang="en-US" sz="3600" dirty="0">
              <a:cs typeface="Arial" charset="0"/>
            </a:endParaRPr>
          </a:p>
        </p:txBody>
      </p:sp>
      <p:sp>
        <p:nvSpPr>
          <p:cNvPr id="23" name="Down Arrow 22"/>
          <p:cNvSpPr/>
          <p:nvPr/>
        </p:nvSpPr>
        <p:spPr>
          <a:xfrm>
            <a:off x="4639619" y="3758068"/>
            <a:ext cx="129882" cy="182880"/>
          </a:xfrm>
          <a:prstGeom prst="downArrow">
            <a:avLst/>
          </a:prstGeom>
          <a:scene3d>
            <a:camera prst="orthographicFront">
              <a:rot lat="21299997" lon="180000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4818955" y="3584216"/>
            <a:ext cx="129882" cy="182880"/>
          </a:xfrm>
          <a:prstGeom prst="downArrow">
            <a:avLst/>
          </a:prstGeom>
          <a:scene3d>
            <a:camera prst="orthographicFront">
              <a:rot lat="21299997" lon="180000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5165509" y="4175760"/>
            <a:ext cx="129882" cy="182880"/>
          </a:xfrm>
          <a:prstGeom prst="downArrow">
            <a:avLst/>
          </a:prstGeom>
          <a:scene3d>
            <a:camera prst="orthographicFront">
              <a:rot lat="21299997" lon="180000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5006844" y="2862178"/>
            <a:ext cx="129882" cy="182880"/>
          </a:xfrm>
          <a:prstGeom prst="downArrow">
            <a:avLst/>
          </a:prstGeom>
          <a:scene3d>
            <a:camera prst="orthographicFront">
              <a:rot lat="21299997" lon="180000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6018276" y="4474792"/>
            <a:ext cx="129882" cy="182880"/>
          </a:xfrm>
          <a:prstGeom prst="downArrow">
            <a:avLst/>
          </a:prstGeom>
          <a:scene3d>
            <a:camera prst="orthographicFront">
              <a:rot lat="21299997" lon="180000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1600200" y="2435737"/>
            <a:ext cx="129882" cy="182880"/>
          </a:xfrm>
          <a:prstGeom prst="downArrow">
            <a:avLst/>
          </a:prstGeom>
          <a:scene3d>
            <a:camera prst="orthographicFront">
              <a:rot lat="21299997"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7148835" y="5443195"/>
            <a:ext cx="129882" cy="182880"/>
          </a:xfrm>
          <a:prstGeom prst="downArrow">
            <a:avLst/>
          </a:prstGeom>
          <a:scene3d>
            <a:camera prst="orthographicFront">
              <a:rot lat="21299997" lon="180000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6858000" y="5465981"/>
            <a:ext cx="129882" cy="182880"/>
          </a:xfrm>
          <a:prstGeom prst="downArrow">
            <a:avLst/>
          </a:prstGeom>
          <a:scene3d>
            <a:camera prst="orthographicFront">
              <a:rot lat="21299997" lon="180000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3733244" y="3008053"/>
            <a:ext cx="129882" cy="182880"/>
          </a:xfrm>
          <a:prstGeom prst="downArrow">
            <a:avLst/>
          </a:prstGeom>
          <a:scene3d>
            <a:camera prst="orthographicFront">
              <a:rot lat="21299997" lon="180000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4991453" y="3190933"/>
            <a:ext cx="129882" cy="182880"/>
          </a:xfrm>
          <a:prstGeom prst="downArrow">
            <a:avLst/>
          </a:prstGeom>
          <a:scene3d>
            <a:camera prst="orthographicFront">
              <a:rot lat="21299997" lon="180000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81000" y="3451505"/>
            <a:ext cx="2459736" cy="2359152"/>
            <a:chOff x="381000" y="3451505"/>
            <a:chExt cx="2880360" cy="2715768"/>
          </a:xfrm>
        </p:grpSpPr>
        <p:sp>
          <p:nvSpPr>
            <p:cNvPr id="8" name="Line Callout 1 7"/>
            <p:cNvSpPr/>
            <p:nvPr/>
          </p:nvSpPr>
          <p:spPr>
            <a:xfrm>
              <a:off x="381000" y="3451505"/>
              <a:ext cx="2880360" cy="2715768"/>
            </a:xfrm>
            <a:prstGeom prst="borderCallout1">
              <a:avLst>
                <a:gd name="adj1" fmla="val 49885"/>
                <a:gd name="adj2" fmla="val 100200"/>
                <a:gd name="adj3" fmla="val -18060"/>
                <a:gd name="adj4" fmla="val 13551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p:cNvPicPr>
            <p:nvPr/>
          </p:nvPicPr>
          <p:blipFill rotWithShape="1">
            <a:blip r:embed="rId4" cstate="print">
              <a:extLst>
                <a:ext uri="{28A0092B-C50C-407E-A947-70E740481C1C}">
                  <a14:useLocalDpi xmlns:a14="http://schemas.microsoft.com/office/drawing/2010/main" val="0"/>
                </a:ext>
              </a:extLst>
            </a:blip>
            <a:srcRect l="2750" t="1391" r="2428" b="3889"/>
            <a:stretch/>
          </p:blipFill>
          <p:spPr>
            <a:xfrm>
              <a:off x="449580" y="4450080"/>
              <a:ext cx="2743200" cy="1645920"/>
            </a:xfrm>
            <a:prstGeom prst="rect">
              <a:avLst/>
            </a:prstGeom>
          </p:spPr>
        </p:pic>
        <p:sp>
          <p:nvSpPr>
            <p:cNvPr id="5" name="TextBox 4"/>
            <p:cNvSpPr txBox="1"/>
            <p:nvPr/>
          </p:nvSpPr>
          <p:spPr>
            <a:xfrm>
              <a:off x="442242" y="3464898"/>
              <a:ext cx="2743200" cy="956613"/>
            </a:xfrm>
            <a:prstGeom prst="rect">
              <a:avLst/>
            </a:prstGeom>
            <a:noFill/>
          </p:spPr>
          <p:txBody>
            <a:bodyPr wrap="square" rtlCol="0">
              <a:spAutoFit/>
            </a:bodyPr>
            <a:lstStyle/>
            <a:p>
              <a:r>
                <a:rPr lang="en-US" sz="1200" u="sng" dirty="0" smtClean="0"/>
                <a:t>Davis Pond Freshwater Diversion</a:t>
              </a:r>
            </a:p>
            <a:p>
              <a:r>
                <a:rPr lang="en-US" sz="1200" dirty="0" smtClean="0"/>
                <a:t>Opened:  July 2002</a:t>
              </a:r>
            </a:p>
            <a:p>
              <a:r>
                <a:rPr lang="en-US" sz="1200" dirty="0" smtClean="0"/>
                <a:t>Max. Flow: 10,650 </a:t>
              </a:r>
              <a:r>
                <a:rPr lang="en-US" sz="1200" dirty="0" err="1" smtClean="0"/>
                <a:t>cfs</a:t>
              </a:r>
              <a:endParaRPr lang="en-US" sz="1200" dirty="0" smtClean="0"/>
            </a:p>
            <a:p>
              <a:r>
                <a:rPr lang="en-US" sz="1200" dirty="0" smtClean="0"/>
                <a:t>Basin: </a:t>
              </a:r>
              <a:r>
                <a:rPr lang="en-US" sz="1200" dirty="0" err="1" smtClean="0"/>
                <a:t>Barataria</a:t>
              </a:r>
              <a:endParaRPr lang="en-US" sz="1200" dirty="0" smtClean="0"/>
            </a:p>
          </p:txBody>
        </p:sp>
      </p:grpSp>
      <p:grpSp>
        <p:nvGrpSpPr>
          <p:cNvPr id="13" name="Group 12"/>
          <p:cNvGrpSpPr/>
          <p:nvPr/>
        </p:nvGrpSpPr>
        <p:grpSpPr>
          <a:xfrm>
            <a:off x="6324600" y="1319226"/>
            <a:ext cx="2456156" cy="2511155"/>
            <a:chOff x="5898057" y="1319226"/>
            <a:chExt cx="2882699" cy="2897930"/>
          </a:xfrm>
        </p:grpSpPr>
        <p:sp>
          <p:nvSpPr>
            <p:cNvPr id="7" name="Line Callout 1 6"/>
            <p:cNvSpPr/>
            <p:nvPr/>
          </p:nvSpPr>
          <p:spPr>
            <a:xfrm>
              <a:off x="5898057" y="1319226"/>
              <a:ext cx="2882699" cy="2719374"/>
            </a:xfrm>
            <a:prstGeom prst="borderCallout1">
              <a:avLst>
                <a:gd name="adj1" fmla="val 49952"/>
                <a:gd name="adj2" fmla="val -128"/>
                <a:gd name="adj3" fmla="val 78933"/>
                <a:gd name="adj4" fmla="val -5415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p:cNvPicPr>
            <p:nvPr/>
          </p:nvPicPr>
          <p:blipFill rotWithShape="1">
            <a:blip r:embed="rId5">
              <a:extLst>
                <a:ext uri="{28A0092B-C50C-407E-A947-70E740481C1C}">
                  <a14:useLocalDpi xmlns:a14="http://schemas.microsoft.com/office/drawing/2010/main" val="0"/>
                </a:ext>
              </a:extLst>
            </a:blip>
            <a:srcRect t="1" b="16504"/>
            <a:stretch/>
          </p:blipFill>
          <p:spPr>
            <a:xfrm>
              <a:off x="5958560" y="1376779"/>
              <a:ext cx="2743200" cy="1645920"/>
            </a:xfrm>
            <a:prstGeom prst="rect">
              <a:avLst/>
            </a:prstGeom>
            <a:ln w="12700">
              <a:noFill/>
            </a:ln>
          </p:spPr>
        </p:pic>
        <p:sp>
          <p:nvSpPr>
            <p:cNvPr id="33" name="TextBox 32"/>
            <p:cNvSpPr txBox="1"/>
            <p:nvPr/>
          </p:nvSpPr>
          <p:spPr>
            <a:xfrm>
              <a:off x="5967805" y="3045058"/>
              <a:ext cx="2743200" cy="1172098"/>
            </a:xfrm>
            <a:prstGeom prst="rect">
              <a:avLst/>
            </a:prstGeom>
            <a:noFill/>
          </p:spPr>
          <p:txBody>
            <a:bodyPr wrap="square" rtlCol="0">
              <a:spAutoFit/>
            </a:bodyPr>
            <a:lstStyle/>
            <a:p>
              <a:r>
                <a:rPr lang="en-US" sz="1200" u="sng" dirty="0" smtClean="0"/>
                <a:t>Caernarvon Freshwater Diversion</a:t>
              </a:r>
            </a:p>
            <a:p>
              <a:r>
                <a:rPr lang="en-US" sz="1200" dirty="0" smtClean="0"/>
                <a:t>Opened:  August 1991</a:t>
              </a:r>
            </a:p>
            <a:p>
              <a:r>
                <a:rPr lang="en-US" sz="1200" dirty="0" smtClean="0"/>
                <a:t>Max. Flow: 8,000 </a:t>
              </a:r>
              <a:r>
                <a:rPr lang="en-US" sz="1200" dirty="0" err="1" smtClean="0"/>
                <a:t>cfs</a:t>
              </a:r>
              <a:endParaRPr lang="en-US" sz="1200" dirty="0" smtClean="0"/>
            </a:p>
            <a:p>
              <a:r>
                <a:rPr lang="en-US" sz="1200" dirty="0" smtClean="0"/>
                <a:t>Basin: Breton Sound</a:t>
              </a:r>
            </a:p>
            <a:p>
              <a:endParaRPr lang="en-US" sz="1200" dirty="0" smtClean="0"/>
            </a:p>
          </p:txBody>
        </p:sp>
      </p:grpSp>
      <p:grpSp>
        <p:nvGrpSpPr>
          <p:cNvPr id="17" name="Group 16"/>
          <p:cNvGrpSpPr/>
          <p:nvPr/>
        </p:nvGrpSpPr>
        <p:grpSpPr>
          <a:xfrm>
            <a:off x="4191000" y="6134935"/>
            <a:ext cx="2350941" cy="246221"/>
            <a:chOff x="4191000" y="6134935"/>
            <a:chExt cx="2350941" cy="246221"/>
          </a:xfrm>
        </p:grpSpPr>
        <p:sp>
          <p:nvSpPr>
            <p:cNvPr id="34" name="Down Arrow 33"/>
            <p:cNvSpPr/>
            <p:nvPr/>
          </p:nvSpPr>
          <p:spPr>
            <a:xfrm>
              <a:off x="4191000" y="6166605"/>
              <a:ext cx="129882" cy="182880"/>
            </a:xfrm>
            <a:prstGeom prst="downArrow">
              <a:avLst/>
            </a:prstGeom>
            <a:scene3d>
              <a:camera prst="orthographicFront">
                <a:rot lat="21299997" lon="180000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53292" y="6134935"/>
              <a:ext cx="2188649" cy="246221"/>
            </a:xfrm>
            <a:prstGeom prst="rect">
              <a:avLst/>
            </a:prstGeom>
            <a:noFill/>
          </p:spPr>
          <p:txBody>
            <a:bodyPr wrap="square" rtlCol="0">
              <a:spAutoFit/>
            </a:bodyPr>
            <a:lstStyle/>
            <a:p>
              <a:r>
                <a:rPr lang="en-US" sz="1000" dirty="0" smtClean="0"/>
                <a:t>Existing Diversions, Siphons, Crevasses</a:t>
              </a:r>
              <a:endParaRPr lang="en-US" sz="1000" dirty="0"/>
            </a:p>
          </p:txBody>
        </p:sp>
      </p:grpSp>
      <p:sp>
        <p:nvSpPr>
          <p:cNvPr id="6" name="TextBox 5"/>
          <p:cNvSpPr txBox="1"/>
          <p:nvPr/>
        </p:nvSpPr>
        <p:spPr>
          <a:xfrm>
            <a:off x="4149352" y="2681885"/>
            <a:ext cx="845296" cy="230832"/>
          </a:xfrm>
          <a:prstGeom prst="rect">
            <a:avLst/>
          </a:prstGeom>
          <a:noFill/>
        </p:spPr>
        <p:txBody>
          <a:bodyPr wrap="square" rtlCol="0">
            <a:spAutoFit/>
          </a:bodyPr>
          <a:lstStyle/>
          <a:p>
            <a:r>
              <a:rPr lang="en-US" sz="900" b="1" dirty="0" smtClean="0"/>
              <a:t>New Orleans</a:t>
            </a:r>
            <a:endParaRPr lang="en-US" sz="900" b="1" dirty="0"/>
          </a:p>
        </p:txBody>
      </p:sp>
      <p:sp>
        <p:nvSpPr>
          <p:cNvPr id="35" name="TextBox 34"/>
          <p:cNvSpPr txBox="1"/>
          <p:nvPr/>
        </p:nvSpPr>
        <p:spPr>
          <a:xfrm>
            <a:off x="948074" y="1284446"/>
            <a:ext cx="845296" cy="230832"/>
          </a:xfrm>
          <a:prstGeom prst="rect">
            <a:avLst/>
          </a:prstGeom>
          <a:noFill/>
        </p:spPr>
        <p:txBody>
          <a:bodyPr wrap="square" rtlCol="0">
            <a:spAutoFit/>
          </a:bodyPr>
          <a:lstStyle/>
          <a:p>
            <a:r>
              <a:rPr lang="en-US" sz="900" b="1" dirty="0" smtClean="0"/>
              <a:t>Baton Rouge</a:t>
            </a:r>
            <a:endParaRPr lang="en-US" sz="900" b="1" dirty="0"/>
          </a:p>
        </p:txBody>
      </p:sp>
      <p:sp>
        <p:nvSpPr>
          <p:cNvPr id="36" name="TextBox 35"/>
          <p:cNvSpPr txBox="1"/>
          <p:nvPr/>
        </p:nvSpPr>
        <p:spPr>
          <a:xfrm>
            <a:off x="4630792" y="5349969"/>
            <a:ext cx="730401" cy="230832"/>
          </a:xfrm>
          <a:prstGeom prst="rect">
            <a:avLst/>
          </a:prstGeom>
          <a:noFill/>
        </p:spPr>
        <p:txBody>
          <a:bodyPr wrap="square" rtlCol="0">
            <a:spAutoFit/>
          </a:bodyPr>
          <a:lstStyle/>
          <a:p>
            <a:r>
              <a:rPr lang="en-US" sz="900" b="1" dirty="0" smtClean="0"/>
              <a:t>Grand Isle</a:t>
            </a:r>
            <a:endParaRPr lang="en-US" sz="900" b="1" dirty="0"/>
          </a:p>
        </p:txBody>
      </p:sp>
      <p:sp>
        <p:nvSpPr>
          <p:cNvPr id="37" name="TextBox 36"/>
          <p:cNvSpPr txBox="1"/>
          <p:nvPr/>
        </p:nvSpPr>
        <p:spPr>
          <a:xfrm>
            <a:off x="6541941" y="5091625"/>
            <a:ext cx="845296" cy="230832"/>
          </a:xfrm>
          <a:prstGeom prst="rect">
            <a:avLst/>
          </a:prstGeom>
          <a:noFill/>
        </p:spPr>
        <p:txBody>
          <a:bodyPr wrap="square" rtlCol="0">
            <a:spAutoFit/>
          </a:bodyPr>
          <a:lstStyle/>
          <a:p>
            <a:r>
              <a:rPr lang="en-US" sz="900" b="1" dirty="0" smtClean="0"/>
              <a:t>Venice</a:t>
            </a:r>
            <a:endParaRPr lang="en-US" sz="900" b="1" dirty="0"/>
          </a:p>
        </p:txBody>
      </p:sp>
      <p:sp>
        <p:nvSpPr>
          <p:cNvPr id="38" name="TextBox 37"/>
          <p:cNvSpPr txBox="1"/>
          <p:nvPr/>
        </p:nvSpPr>
        <p:spPr>
          <a:xfrm>
            <a:off x="3747511" y="3584216"/>
            <a:ext cx="508430" cy="276999"/>
          </a:xfrm>
          <a:prstGeom prst="rect">
            <a:avLst/>
          </a:prstGeom>
          <a:noFill/>
        </p:spPr>
        <p:txBody>
          <a:bodyPr wrap="square" rtlCol="0">
            <a:spAutoFit/>
          </a:bodyPr>
          <a:lstStyle/>
          <a:p>
            <a:r>
              <a:rPr lang="en-US" sz="600" dirty="0" smtClean="0"/>
              <a:t>Lake Salvador</a:t>
            </a:r>
            <a:endParaRPr lang="en-US" sz="600" dirty="0"/>
          </a:p>
        </p:txBody>
      </p:sp>
      <p:sp>
        <p:nvSpPr>
          <p:cNvPr id="39" name="TextBox 38"/>
          <p:cNvSpPr txBox="1"/>
          <p:nvPr/>
        </p:nvSpPr>
        <p:spPr>
          <a:xfrm>
            <a:off x="3812451" y="3143873"/>
            <a:ext cx="629373" cy="276999"/>
          </a:xfrm>
          <a:prstGeom prst="rect">
            <a:avLst/>
          </a:prstGeom>
          <a:noFill/>
        </p:spPr>
        <p:txBody>
          <a:bodyPr wrap="square" rtlCol="0">
            <a:spAutoFit/>
          </a:bodyPr>
          <a:lstStyle/>
          <a:p>
            <a:r>
              <a:rPr lang="en-US" sz="600" dirty="0" smtClean="0"/>
              <a:t>Lake </a:t>
            </a:r>
            <a:r>
              <a:rPr lang="en-US" sz="600" dirty="0" err="1" smtClean="0"/>
              <a:t>Cataouatche</a:t>
            </a:r>
            <a:endParaRPr lang="en-US" sz="600" dirty="0"/>
          </a:p>
        </p:txBody>
      </p:sp>
      <p:sp>
        <p:nvSpPr>
          <p:cNvPr id="40" name="TextBox 39"/>
          <p:cNvSpPr txBox="1"/>
          <p:nvPr/>
        </p:nvSpPr>
        <p:spPr>
          <a:xfrm>
            <a:off x="4105939" y="4336293"/>
            <a:ext cx="422648" cy="276999"/>
          </a:xfrm>
          <a:prstGeom prst="rect">
            <a:avLst/>
          </a:prstGeom>
          <a:noFill/>
        </p:spPr>
        <p:txBody>
          <a:bodyPr wrap="square" rtlCol="0">
            <a:spAutoFit/>
          </a:bodyPr>
          <a:lstStyle/>
          <a:p>
            <a:r>
              <a:rPr lang="en-US" sz="600" dirty="0" smtClean="0"/>
              <a:t>Little Lake</a:t>
            </a:r>
            <a:endParaRPr lang="en-US" sz="600" dirty="0"/>
          </a:p>
        </p:txBody>
      </p:sp>
      <p:sp>
        <p:nvSpPr>
          <p:cNvPr id="41" name="TextBox 40"/>
          <p:cNvSpPr txBox="1"/>
          <p:nvPr/>
        </p:nvSpPr>
        <p:spPr>
          <a:xfrm>
            <a:off x="5052178" y="3328539"/>
            <a:ext cx="508430" cy="184666"/>
          </a:xfrm>
          <a:prstGeom prst="rect">
            <a:avLst/>
          </a:prstGeom>
          <a:noFill/>
        </p:spPr>
        <p:txBody>
          <a:bodyPr wrap="square" rtlCol="0">
            <a:spAutoFit/>
          </a:bodyPr>
          <a:lstStyle/>
          <a:p>
            <a:r>
              <a:rPr lang="en-US" sz="600" dirty="0" smtClean="0"/>
              <a:t>Lake </a:t>
            </a:r>
            <a:r>
              <a:rPr lang="en-US" sz="600" dirty="0" err="1" smtClean="0"/>
              <a:t>Lery</a:t>
            </a:r>
            <a:endParaRPr lang="en-US" sz="600" dirty="0"/>
          </a:p>
        </p:txBody>
      </p:sp>
      <p:sp>
        <p:nvSpPr>
          <p:cNvPr id="42" name="TextBox 41"/>
          <p:cNvSpPr txBox="1"/>
          <p:nvPr/>
        </p:nvSpPr>
        <p:spPr>
          <a:xfrm>
            <a:off x="2895600" y="1752600"/>
            <a:ext cx="508430" cy="276999"/>
          </a:xfrm>
          <a:prstGeom prst="rect">
            <a:avLst/>
          </a:prstGeom>
          <a:noFill/>
        </p:spPr>
        <p:txBody>
          <a:bodyPr wrap="square" rtlCol="0">
            <a:spAutoFit/>
          </a:bodyPr>
          <a:lstStyle/>
          <a:p>
            <a:r>
              <a:rPr lang="en-US" sz="600" dirty="0" smtClean="0"/>
              <a:t>Lake </a:t>
            </a:r>
            <a:r>
              <a:rPr lang="en-US" sz="600" dirty="0" err="1" smtClean="0"/>
              <a:t>Maurepas</a:t>
            </a:r>
            <a:endParaRPr lang="en-US" sz="600" dirty="0"/>
          </a:p>
        </p:txBody>
      </p:sp>
      <p:sp>
        <p:nvSpPr>
          <p:cNvPr id="43" name="TextBox 42"/>
          <p:cNvSpPr txBox="1"/>
          <p:nvPr/>
        </p:nvSpPr>
        <p:spPr>
          <a:xfrm>
            <a:off x="3936784" y="2020878"/>
            <a:ext cx="635216" cy="276999"/>
          </a:xfrm>
          <a:prstGeom prst="rect">
            <a:avLst/>
          </a:prstGeom>
          <a:noFill/>
        </p:spPr>
        <p:txBody>
          <a:bodyPr wrap="square" rtlCol="0">
            <a:spAutoFit/>
          </a:bodyPr>
          <a:lstStyle/>
          <a:p>
            <a:r>
              <a:rPr lang="en-US" sz="600" dirty="0" smtClean="0"/>
              <a:t>Lake Pontchartrain</a:t>
            </a:r>
            <a:endParaRPr lang="en-US" sz="600" dirty="0"/>
          </a:p>
        </p:txBody>
      </p:sp>
      <p:sp>
        <p:nvSpPr>
          <p:cNvPr id="44" name="TextBox 43"/>
          <p:cNvSpPr txBox="1"/>
          <p:nvPr/>
        </p:nvSpPr>
        <p:spPr>
          <a:xfrm>
            <a:off x="5389627" y="2580476"/>
            <a:ext cx="508430" cy="276999"/>
          </a:xfrm>
          <a:prstGeom prst="rect">
            <a:avLst/>
          </a:prstGeom>
          <a:noFill/>
        </p:spPr>
        <p:txBody>
          <a:bodyPr wrap="square" rtlCol="0">
            <a:spAutoFit/>
          </a:bodyPr>
          <a:lstStyle/>
          <a:p>
            <a:r>
              <a:rPr lang="en-US" sz="600" dirty="0" smtClean="0"/>
              <a:t>Lake </a:t>
            </a:r>
            <a:r>
              <a:rPr lang="en-US" sz="600" dirty="0" err="1" smtClean="0"/>
              <a:t>Borgne</a:t>
            </a:r>
            <a:endParaRPr lang="en-US" sz="600" dirty="0"/>
          </a:p>
        </p:txBody>
      </p:sp>
      <p:sp>
        <p:nvSpPr>
          <p:cNvPr id="45" name="TextBox 44"/>
          <p:cNvSpPr txBox="1"/>
          <p:nvPr/>
        </p:nvSpPr>
        <p:spPr>
          <a:xfrm>
            <a:off x="6248400" y="4128700"/>
            <a:ext cx="609600" cy="184666"/>
          </a:xfrm>
          <a:prstGeom prst="rect">
            <a:avLst/>
          </a:prstGeom>
          <a:noFill/>
        </p:spPr>
        <p:txBody>
          <a:bodyPr wrap="square" rtlCol="0">
            <a:spAutoFit/>
          </a:bodyPr>
          <a:lstStyle/>
          <a:p>
            <a:r>
              <a:rPr lang="en-US" sz="600" dirty="0" smtClean="0"/>
              <a:t>Breton Sound</a:t>
            </a:r>
            <a:endParaRPr lang="en-US" sz="600" dirty="0"/>
          </a:p>
        </p:txBody>
      </p:sp>
      <p:sp>
        <p:nvSpPr>
          <p:cNvPr id="46" name="TextBox 45"/>
          <p:cNvSpPr txBox="1"/>
          <p:nvPr/>
        </p:nvSpPr>
        <p:spPr>
          <a:xfrm>
            <a:off x="4751594" y="4812337"/>
            <a:ext cx="609600" cy="184666"/>
          </a:xfrm>
          <a:prstGeom prst="rect">
            <a:avLst/>
          </a:prstGeom>
          <a:noFill/>
        </p:spPr>
        <p:txBody>
          <a:bodyPr wrap="square" rtlCol="0">
            <a:spAutoFit/>
          </a:bodyPr>
          <a:lstStyle/>
          <a:p>
            <a:r>
              <a:rPr lang="en-US" sz="600" dirty="0" err="1" smtClean="0"/>
              <a:t>Barataria</a:t>
            </a:r>
            <a:r>
              <a:rPr lang="en-US" sz="600" dirty="0" smtClean="0"/>
              <a:t> Bay</a:t>
            </a:r>
            <a:endParaRPr lang="en-US" sz="600" dirty="0"/>
          </a:p>
        </p:txBody>
      </p:sp>
      <p:sp>
        <p:nvSpPr>
          <p:cNvPr id="47" name="TextBox 46"/>
          <p:cNvSpPr txBox="1"/>
          <p:nvPr/>
        </p:nvSpPr>
        <p:spPr>
          <a:xfrm>
            <a:off x="2703241" y="2911504"/>
            <a:ext cx="508430" cy="276999"/>
          </a:xfrm>
          <a:prstGeom prst="rect">
            <a:avLst/>
          </a:prstGeom>
          <a:noFill/>
        </p:spPr>
        <p:txBody>
          <a:bodyPr wrap="square" rtlCol="0">
            <a:spAutoFit/>
          </a:bodyPr>
          <a:lstStyle/>
          <a:p>
            <a:r>
              <a:rPr lang="en-US" sz="600" dirty="0" smtClean="0"/>
              <a:t>Lac Des </a:t>
            </a:r>
            <a:r>
              <a:rPr lang="en-US" sz="600" dirty="0" err="1" smtClean="0"/>
              <a:t>Allemands</a:t>
            </a:r>
            <a:endParaRPr lang="en-US" sz="600" dirty="0"/>
          </a:p>
        </p:txBody>
      </p:sp>
      <p:sp>
        <p:nvSpPr>
          <p:cNvPr id="48" name="TextBox 47"/>
          <p:cNvSpPr txBox="1"/>
          <p:nvPr/>
        </p:nvSpPr>
        <p:spPr>
          <a:xfrm>
            <a:off x="2902215" y="2365032"/>
            <a:ext cx="845296" cy="230832"/>
          </a:xfrm>
          <a:prstGeom prst="rect">
            <a:avLst/>
          </a:prstGeom>
          <a:noFill/>
        </p:spPr>
        <p:txBody>
          <a:bodyPr wrap="square" rtlCol="0">
            <a:spAutoFit/>
          </a:bodyPr>
          <a:lstStyle/>
          <a:p>
            <a:r>
              <a:rPr lang="en-US" sz="900" b="1" dirty="0" err="1" smtClean="0"/>
              <a:t>LaPlace</a:t>
            </a:r>
            <a:endParaRPr lang="en-US" sz="900" b="1" dirty="0"/>
          </a:p>
        </p:txBody>
      </p:sp>
      <p:sp>
        <p:nvSpPr>
          <p:cNvPr id="49" name="TextBox 48"/>
          <p:cNvSpPr txBox="1"/>
          <p:nvPr/>
        </p:nvSpPr>
        <p:spPr>
          <a:xfrm>
            <a:off x="7864486" y="4805177"/>
            <a:ext cx="746113" cy="184666"/>
          </a:xfrm>
          <a:prstGeom prst="rect">
            <a:avLst/>
          </a:prstGeom>
          <a:noFill/>
        </p:spPr>
        <p:txBody>
          <a:bodyPr wrap="square" rtlCol="0">
            <a:spAutoFit/>
          </a:bodyPr>
          <a:lstStyle/>
          <a:p>
            <a:r>
              <a:rPr lang="en-US" sz="600" dirty="0" smtClean="0"/>
              <a:t>Gulf of Mexico</a:t>
            </a:r>
            <a:endParaRPr lang="en-US" sz="600" dirty="0"/>
          </a:p>
        </p:txBody>
      </p:sp>
      <p:sp>
        <p:nvSpPr>
          <p:cNvPr id="50" name="TextBox 49"/>
          <p:cNvSpPr txBox="1"/>
          <p:nvPr/>
        </p:nvSpPr>
        <p:spPr>
          <a:xfrm>
            <a:off x="4127137" y="3782123"/>
            <a:ext cx="845296" cy="230832"/>
          </a:xfrm>
          <a:prstGeom prst="rect">
            <a:avLst/>
          </a:prstGeom>
          <a:noFill/>
        </p:spPr>
        <p:txBody>
          <a:bodyPr wrap="square" rtlCol="0">
            <a:spAutoFit/>
          </a:bodyPr>
          <a:lstStyle/>
          <a:p>
            <a:r>
              <a:rPr lang="en-US" sz="900" b="1" dirty="0" smtClean="0"/>
              <a:t>Lafitte</a:t>
            </a:r>
            <a:endParaRPr lang="en-US" sz="900" b="1" dirty="0"/>
          </a:p>
        </p:txBody>
      </p:sp>
      <p:sp>
        <p:nvSpPr>
          <p:cNvPr id="51" name="TextBox 50"/>
          <p:cNvSpPr txBox="1"/>
          <p:nvPr/>
        </p:nvSpPr>
        <p:spPr>
          <a:xfrm>
            <a:off x="2794430" y="5466441"/>
            <a:ext cx="710770" cy="184666"/>
          </a:xfrm>
          <a:prstGeom prst="rect">
            <a:avLst/>
          </a:prstGeom>
          <a:noFill/>
        </p:spPr>
        <p:txBody>
          <a:bodyPr wrap="square" rtlCol="0">
            <a:spAutoFit/>
          </a:bodyPr>
          <a:lstStyle/>
          <a:p>
            <a:r>
              <a:rPr lang="en-US" sz="600" dirty="0" smtClean="0"/>
              <a:t>Terrebonne  Bay</a:t>
            </a:r>
            <a:endParaRPr lang="en-US" sz="600" dirty="0"/>
          </a:p>
        </p:txBody>
      </p:sp>
    </p:spTree>
    <p:extLst>
      <p:ext uri="{BB962C8B-B14F-4D97-AF65-F5344CB8AC3E}">
        <p14:creationId xmlns:p14="http://schemas.microsoft.com/office/powerpoint/2010/main" val="302085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0650" y="4318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3600" dirty="0" smtClean="0">
                <a:cs typeface="Arial" charset="0"/>
              </a:rPr>
              <a:t>Further Analyses</a:t>
            </a:r>
            <a:endParaRPr lang="en-US" altLang="en-US" sz="3600" dirty="0">
              <a:cs typeface="Arial" charset="0"/>
            </a:endParaRPr>
          </a:p>
        </p:txBody>
      </p:sp>
      <p:sp>
        <p:nvSpPr>
          <p:cNvPr id="5" name="TextBox 4"/>
          <p:cNvSpPr txBox="1"/>
          <p:nvPr/>
        </p:nvSpPr>
        <p:spPr>
          <a:xfrm>
            <a:off x="314416" y="1078131"/>
            <a:ext cx="8677184" cy="1323439"/>
          </a:xfrm>
          <a:prstGeom prst="rect">
            <a:avLst/>
          </a:prstGeom>
          <a:noFill/>
        </p:spPr>
        <p:txBody>
          <a:bodyPr wrap="square" rtlCol="0">
            <a:spAutoFit/>
          </a:bodyPr>
          <a:lstStyle/>
          <a:p>
            <a:pPr marL="285750" indent="-285750">
              <a:buFont typeface="Arial" pitchFamily="34" charset="0"/>
              <a:buChar char="•"/>
            </a:pPr>
            <a:r>
              <a:rPr lang="en-US" sz="1600" dirty="0" smtClean="0"/>
              <a:t>Research indicates that existing diversions have had an largely positive effect on fisheries – the effects of proposed larger diversions will need to be evaluated </a:t>
            </a:r>
            <a:endParaRPr lang="en-US" sz="1600" dirty="0"/>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2012 Coastal Master Plan utilized Habitat Suitability Indices (HSIs) coupled with ecosystem models to determine effect of projects on habitat quality of selected species</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27376" b="14281"/>
          <a:stretch/>
        </p:blipFill>
        <p:spPr>
          <a:xfrm>
            <a:off x="9617" y="5079345"/>
            <a:ext cx="9144000" cy="1600200"/>
          </a:xfrm>
          <a:prstGeom prst="rect">
            <a:avLst/>
          </a:prstGeom>
        </p:spPr>
      </p:pic>
      <p:grpSp>
        <p:nvGrpSpPr>
          <p:cNvPr id="11" name="Group 10"/>
          <p:cNvGrpSpPr/>
          <p:nvPr/>
        </p:nvGrpSpPr>
        <p:grpSpPr>
          <a:xfrm>
            <a:off x="314416" y="2420440"/>
            <a:ext cx="8660619" cy="2579829"/>
            <a:chOff x="314416" y="2420440"/>
            <a:chExt cx="8660619" cy="2579829"/>
          </a:xfrm>
        </p:grpSpPr>
        <p:grpSp>
          <p:nvGrpSpPr>
            <p:cNvPr id="9" name="Group 8"/>
            <p:cNvGrpSpPr/>
            <p:nvPr/>
          </p:nvGrpSpPr>
          <p:grpSpPr>
            <a:xfrm>
              <a:off x="314416" y="2420440"/>
              <a:ext cx="8524785" cy="2438400"/>
              <a:chOff x="314416" y="2420440"/>
              <a:chExt cx="8524785" cy="2438400"/>
            </a:xfrm>
          </p:grpSpPr>
          <p:graphicFrame>
            <p:nvGraphicFramePr>
              <p:cNvPr id="7" name="Chart 6"/>
              <p:cNvGraphicFramePr>
                <a:graphicFrameLocks/>
              </p:cNvGraphicFramePr>
              <p:nvPr>
                <p:extLst>
                  <p:ext uri="{D42A27DB-BD31-4B8C-83A1-F6EECF244321}">
                    <p14:modId xmlns:p14="http://schemas.microsoft.com/office/powerpoint/2010/main" val="4063471093"/>
                  </p:ext>
                </p:extLst>
              </p:nvPr>
            </p:nvGraphicFramePr>
            <p:xfrm>
              <a:off x="4581617" y="2420440"/>
              <a:ext cx="4257584" cy="24384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314416" y="2667000"/>
                <a:ext cx="4060825" cy="2185214"/>
              </a:xfrm>
              <a:prstGeom prst="rect">
                <a:avLst/>
              </a:prstGeom>
              <a:noFill/>
            </p:spPr>
            <p:txBody>
              <a:bodyPr wrap="square" rtlCol="0">
                <a:spAutoFit/>
              </a:bodyPr>
              <a:lstStyle/>
              <a:p>
                <a:pPr marL="285750" indent="-285750">
                  <a:buFont typeface="Arial" pitchFamily="34" charset="0"/>
                  <a:buChar char="•"/>
                </a:pPr>
                <a:r>
                  <a:rPr lang="en-US" sz="1600" dirty="0"/>
                  <a:t>F</a:t>
                </a:r>
                <a:r>
                  <a:rPr lang="en-US" sz="1600" dirty="0" smtClean="0"/>
                  <a:t>or Brown Shrimp (</a:t>
                </a:r>
                <a:r>
                  <a:rPr lang="en-US" sz="1600" dirty="0" err="1" smtClean="0"/>
                  <a:t>Baltz</a:t>
                </a:r>
                <a:r>
                  <a:rPr lang="en-US" sz="1600" dirty="0" smtClean="0"/>
                  <a:t> 2012):</a:t>
                </a:r>
              </a:p>
              <a:p>
                <a:pPr marL="285750" indent="-285750">
                  <a:buFont typeface="Arial" pitchFamily="34" charset="0"/>
                  <a:buChar char="•"/>
                </a:pPr>
                <a:endParaRPr lang="en-US" sz="800" dirty="0" smtClean="0"/>
              </a:p>
              <a:p>
                <a:pPr defTabSz="274320"/>
                <a:r>
                  <a:rPr lang="en-US" sz="1600" dirty="0" smtClean="0"/>
                  <a:t>	HSI = (marsh vegetation coverage</a:t>
                </a:r>
                <a:r>
                  <a:rPr lang="en-US" sz="1600" baseline="30000" dirty="0" smtClean="0"/>
                  <a:t>2</a:t>
                </a:r>
                <a:r>
                  <a:rPr lang="en-US" sz="1600" dirty="0" smtClean="0"/>
                  <a:t> x mean 	spring salinity x mean spring water temp.)</a:t>
                </a:r>
              </a:p>
              <a:p>
                <a:pPr defTabSz="274320"/>
                <a:endParaRPr lang="en-US" sz="1600" dirty="0" smtClean="0"/>
              </a:p>
              <a:p>
                <a:pPr marL="285750" indent="-285750" defTabSz="274320">
                  <a:buFont typeface="Arial" pitchFamily="34" charset="0"/>
                  <a:buChar char="•"/>
                </a:pPr>
                <a:r>
                  <a:rPr lang="en-US" sz="1600" dirty="0" smtClean="0"/>
                  <a:t>Habitat quality for brown shrimp lower with MP, generally due to lower salinity, but no outright collapse</a:t>
                </a:r>
                <a:endParaRPr lang="en-US" sz="1600" dirty="0"/>
              </a:p>
              <a:p>
                <a:pPr defTabSz="274320"/>
                <a:endParaRPr lang="en-US" sz="1600" dirty="0" smtClean="0"/>
              </a:p>
            </p:txBody>
          </p:sp>
        </p:grpSp>
        <p:sp>
          <p:nvSpPr>
            <p:cNvPr id="10" name="TextBox 9"/>
            <p:cNvSpPr txBox="1"/>
            <p:nvPr/>
          </p:nvSpPr>
          <p:spPr>
            <a:xfrm>
              <a:off x="7218986" y="4754048"/>
              <a:ext cx="1756049" cy="246221"/>
            </a:xfrm>
            <a:prstGeom prst="rect">
              <a:avLst/>
            </a:prstGeom>
            <a:noFill/>
          </p:spPr>
          <p:txBody>
            <a:bodyPr wrap="square" rtlCol="0">
              <a:spAutoFit/>
            </a:bodyPr>
            <a:lstStyle/>
            <a:p>
              <a:r>
                <a:rPr lang="en-US" sz="1000" dirty="0" smtClean="0"/>
                <a:t>From: Nyman et al.  (2013)</a:t>
              </a:r>
              <a:endParaRPr lang="en-US" sz="1000" dirty="0"/>
            </a:p>
          </p:txBody>
        </p:sp>
      </p:grpSp>
    </p:spTree>
    <p:extLst>
      <p:ext uri="{BB962C8B-B14F-4D97-AF65-F5344CB8AC3E}">
        <p14:creationId xmlns:p14="http://schemas.microsoft.com/office/powerpoint/2010/main" val="345225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5" name="TextBox 4"/>
          <p:cNvSpPr txBox="1">
            <a:spLocks noChangeArrowheads="1"/>
          </p:cNvSpPr>
          <p:nvPr/>
        </p:nvSpPr>
        <p:spPr bwMode="auto">
          <a:xfrm>
            <a:off x="120650" y="4318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3600" dirty="0" smtClean="0">
                <a:cs typeface="Arial" charset="0"/>
              </a:rPr>
              <a:t>Take Home</a:t>
            </a:r>
            <a:endParaRPr lang="en-US" altLang="en-US" sz="3600" dirty="0">
              <a:cs typeface="Arial" charset="0"/>
            </a:endParaRPr>
          </a:p>
        </p:txBody>
      </p:sp>
      <p:sp>
        <p:nvSpPr>
          <p:cNvPr id="6" name="TextBox 5"/>
          <p:cNvSpPr txBox="1"/>
          <p:nvPr/>
        </p:nvSpPr>
        <p:spPr>
          <a:xfrm>
            <a:off x="424679" y="1089968"/>
            <a:ext cx="8534400" cy="3139321"/>
          </a:xfrm>
          <a:prstGeom prst="rect">
            <a:avLst/>
          </a:prstGeom>
          <a:noFill/>
        </p:spPr>
        <p:txBody>
          <a:bodyPr wrap="square" rtlCol="0">
            <a:spAutoFit/>
          </a:bodyPr>
          <a:lstStyle/>
          <a:p>
            <a:pPr marL="285750" indent="-285750">
              <a:buFont typeface="Arial" pitchFamily="34" charset="0"/>
              <a:buChar char="•"/>
            </a:pPr>
            <a:r>
              <a:rPr lang="en-US" dirty="0" smtClean="0"/>
              <a:t>Habitat loss is a greater threat to fisheries than salinity changes</a:t>
            </a:r>
          </a:p>
          <a:p>
            <a:pPr marL="285750" indent="-285750">
              <a:buFont typeface="Arial" pitchFamily="34" charset="0"/>
              <a:buChar char="•"/>
            </a:pPr>
            <a:endParaRPr lang="en-US" dirty="0"/>
          </a:p>
          <a:p>
            <a:pPr marL="285750" indent="-285750">
              <a:buFont typeface="Arial" pitchFamily="34" charset="0"/>
              <a:buChar char="•"/>
            </a:pPr>
            <a:r>
              <a:rPr lang="en-US" dirty="0"/>
              <a:t>Episodic floods are natural for Mississippi River Delta; fish and wildlife have adapted to take advantage of dynamic </a:t>
            </a:r>
            <a:r>
              <a:rPr lang="en-US" dirty="0" smtClean="0"/>
              <a:t>conditions</a:t>
            </a:r>
          </a:p>
          <a:p>
            <a:pPr marL="285750" indent="-285750">
              <a:buFont typeface="Arial" pitchFamily="34" charset="0"/>
              <a:buChar char="•"/>
            </a:pPr>
            <a:endParaRPr lang="en-US" dirty="0"/>
          </a:p>
          <a:p>
            <a:pPr marL="285750" indent="-285750">
              <a:buFont typeface="Arial" pitchFamily="34" charset="0"/>
              <a:buChar char="•"/>
            </a:pPr>
            <a:r>
              <a:rPr lang="en-US" dirty="0"/>
              <a:t>Diversions are most efficient way to build and sustain </a:t>
            </a:r>
            <a:r>
              <a:rPr lang="en-US" dirty="0" smtClean="0"/>
              <a:t>habitat</a:t>
            </a:r>
            <a:endParaRPr lang="en-US" dirty="0"/>
          </a:p>
          <a:p>
            <a:pPr marL="285750" indent="-285750">
              <a:buFont typeface="Arial" pitchFamily="34" charset="0"/>
              <a:buChar char="•"/>
            </a:pPr>
            <a:endParaRPr lang="en-US" dirty="0"/>
          </a:p>
          <a:p>
            <a:pPr marL="285750" indent="-285750">
              <a:buFont typeface="Arial" pitchFamily="34" charset="0"/>
              <a:buChar char="•"/>
            </a:pPr>
            <a:r>
              <a:rPr lang="en-US" dirty="0" smtClean="0"/>
              <a:t>Other methods of restoration would not restore the processes that promoted the high productivity documented for the Delta</a:t>
            </a:r>
          </a:p>
          <a:p>
            <a:pPr marL="742950" lvl="1" indent="-285750">
              <a:buFont typeface="Wingdings" pitchFamily="2" charset="2"/>
              <a:buChar char="Ø"/>
            </a:pPr>
            <a:r>
              <a:rPr lang="en-US" dirty="0" smtClean="0"/>
              <a:t>Regular </a:t>
            </a:r>
            <a:r>
              <a:rPr lang="en-US" dirty="0" err="1" smtClean="0"/>
              <a:t>renourishment</a:t>
            </a:r>
            <a:r>
              <a:rPr lang="en-US" dirty="0" smtClean="0"/>
              <a:t> from the river</a:t>
            </a:r>
          </a:p>
          <a:p>
            <a:pPr marL="742950" lvl="1" indent="-285750">
              <a:buFont typeface="Wingdings" pitchFamily="2" charset="2"/>
              <a:buChar char="Ø"/>
            </a:pPr>
            <a:r>
              <a:rPr lang="en-US" dirty="0" err="1" smtClean="0"/>
              <a:t>Maintainence</a:t>
            </a:r>
            <a:r>
              <a:rPr lang="en-US" dirty="0" smtClean="0"/>
              <a:t> of salinity gradient with associated habitat diversity</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17473"/>
          <a:stretch/>
        </p:blipFill>
        <p:spPr>
          <a:xfrm>
            <a:off x="3192140" y="4465411"/>
            <a:ext cx="2678273" cy="1992445"/>
          </a:xfrm>
          <a:prstGeom prst="rect">
            <a:avLst/>
          </a:prstGeom>
        </p:spPr>
      </p:pic>
      <p:pic>
        <p:nvPicPr>
          <p:cNvPr id="9" name="Picture 8"/>
          <p:cNvPicPr>
            <a:picLocks/>
          </p:cNvPicPr>
          <p:nvPr/>
        </p:nvPicPr>
        <p:blipFill rotWithShape="1">
          <a:blip r:embed="rId4">
            <a:extLst>
              <a:ext uri="{28A0092B-C50C-407E-A947-70E740481C1C}">
                <a14:useLocalDpi xmlns:a14="http://schemas.microsoft.com/office/drawing/2010/main" val="0"/>
              </a:ext>
            </a:extLst>
          </a:blip>
          <a:srcRect t="1" b="16504"/>
          <a:stretch/>
        </p:blipFill>
        <p:spPr>
          <a:xfrm>
            <a:off x="6019800" y="4465412"/>
            <a:ext cx="2743200" cy="2019078"/>
          </a:xfrm>
          <a:prstGeom prst="rect">
            <a:avLst/>
          </a:prstGeom>
          <a:ln w="12700">
            <a:noFill/>
          </a:ln>
        </p:spPr>
      </p:pic>
      <p:pic>
        <p:nvPicPr>
          <p:cNvPr id="14" name="Picture 13"/>
          <p:cNvPicPr>
            <a:picLocks/>
          </p:cNvPicPr>
          <p:nvPr/>
        </p:nvPicPr>
        <p:blipFill rotWithShape="1">
          <a:blip r:embed="rId5" cstate="print">
            <a:extLst>
              <a:ext uri="{28A0092B-C50C-407E-A947-70E740481C1C}">
                <a14:useLocalDpi xmlns:a14="http://schemas.microsoft.com/office/drawing/2010/main" val="0"/>
              </a:ext>
            </a:extLst>
          </a:blip>
          <a:srcRect l="2750" t="1391" r="2428" b="3889"/>
          <a:stretch/>
        </p:blipFill>
        <p:spPr>
          <a:xfrm>
            <a:off x="304800" y="4465412"/>
            <a:ext cx="2743200" cy="1992445"/>
          </a:xfrm>
          <a:prstGeom prst="rect">
            <a:avLst/>
          </a:prstGeom>
        </p:spPr>
      </p:pic>
    </p:spTree>
    <p:extLst>
      <p:ext uri="{BB962C8B-B14F-4D97-AF65-F5344CB8AC3E}">
        <p14:creationId xmlns:p14="http://schemas.microsoft.com/office/powerpoint/2010/main" val="3239108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0650" y="4318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3600" dirty="0" smtClean="0">
                <a:cs typeface="Arial" charset="0"/>
              </a:rPr>
              <a:t>LDWF Wildlife and Fisheries Monitoring</a:t>
            </a:r>
            <a:endParaRPr lang="en-US" altLang="en-US" sz="3600" dirty="0">
              <a:cs typeface="Arial" charset="0"/>
            </a:endParaRPr>
          </a:p>
        </p:txBody>
      </p:sp>
      <p:sp>
        <p:nvSpPr>
          <p:cNvPr id="8" name="TextBox 7"/>
          <p:cNvSpPr txBox="1"/>
          <p:nvPr/>
        </p:nvSpPr>
        <p:spPr>
          <a:xfrm>
            <a:off x="5251882" y="1341474"/>
            <a:ext cx="3815918" cy="5016758"/>
          </a:xfrm>
          <a:prstGeom prst="rect">
            <a:avLst/>
          </a:prstGeom>
          <a:noFill/>
        </p:spPr>
        <p:txBody>
          <a:bodyPr wrap="square" rtlCol="0">
            <a:spAutoFit/>
          </a:bodyPr>
          <a:lstStyle/>
          <a:p>
            <a:pPr marL="285750" indent="-182880">
              <a:buFont typeface="Arial" pitchFamily="34" charset="0"/>
              <a:buChar char="•"/>
            </a:pPr>
            <a:r>
              <a:rPr lang="en-US" sz="1600" dirty="0"/>
              <a:t>M</a:t>
            </a:r>
            <a:r>
              <a:rPr lang="en-US" sz="1600" dirty="0" smtClean="0"/>
              <a:t>onitoring relative to diversions began: </a:t>
            </a:r>
          </a:p>
          <a:p>
            <a:pPr marL="742950" lvl="1" indent="-285750" defTabSz="457200">
              <a:buFont typeface="Wingdings" pitchFamily="2" charset="2"/>
              <a:buChar char="Ø"/>
            </a:pPr>
            <a:r>
              <a:rPr lang="en-US" sz="1600" dirty="0" smtClean="0"/>
              <a:t>1988 in Breton Sound estuary</a:t>
            </a:r>
          </a:p>
          <a:p>
            <a:pPr marL="742950" lvl="1" indent="-285750" defTabSz="457200">
              <a:buFont typeface="Wingdings" pitchFamily="2" charset="2"/>
              <a:buChar char="Ø"/>
            </a:pPr>
            <a:r>
              <a:rPr lang="en-US" sz="1600" dirty="0" smtClean="0"/>
              <a:t>1998 in </a:t>
            </a:r>
            <a:r>
              <a:rPr lang="en-US" sz="1600" dirty="0" err="1" smtClean="0"/>
              <a:t>Barataria</a:t>
            </a:r>
            <a:r>
              <a:rPr lang="en-US" sz="1600" dirty="0" smtClean="0"/>
              <a:t> estuary</a:t>
            </a:r>
          </a:p>
          <a:p>
            <a:pPr lvl="1" defTabSz="457200"/>
            <a:endParaRPr lang="en-US" sz="1600" dirty="0" smtClean="0"/>
          </a:p>
          <a:p>
            <a:pPr marL="285750" indent="-182880">
              <a:buFont typeface="Arial" pitchFamily="34" charset="0"/>
              <a:buChar char="•"/>
            </a:pPr>
            <a:r>
              <a:rPr lang="en-US" sz="1600" dirty="0" smtClean="0"/>
              <a:t>Marine Finfish and Shrimp sampling occurs along the salinity gradient using a variety of gear types</a:t>
            </a:r>
          </a:p>
          <a:p>
            <a:pPr marL="285750" indent="-182880">
              <a:buFont typeface="Arial" pitchFamily="34" charset="0"/>
              <a:buChar char="•"/>
            </a:pPr>
            <a:endParaRPr lang="en-US" sz="1600" dirty="0"/>
          </a:p>
          <a:p>
            <a:pPr marL="285750" indent="-182880">
              <a:buFont typeface="Arial" pitchFamily="34" charset="0"/>
              <a:buChar char="•"/>
            </a:pPr>
            <a:r>
              <a:rPr lang="en-US" sz="1600" dirty="0" smtClean="0"/>
              <a:t>Freshwater Finfish sampling in upper basins</a:t>
            </a:r>
          </a:p>
          <a:p>
            <a:endParaRPr lang="en-US" sz="1600" dirty="0" smtClean="0"/>
          </a:p>
          <a:p>
            <a:pPr marL="285750" indent="-182880">
              <a:buFont typeface="Arial" pitchFamily="34" charset="0"/>
              <a:buChar char="•"/>
            </a:pPr>
            <a:r>
              <a:rPr lang="en-US" sz="1600" dirty="0" smtClean="0"/>
              <a:t>Oyster monitoring  (locations not shown)</a:t>
            </a:r>
          </a:p>
          <a:p>
            <a:pPr marL="845820" lvl="1" indent="-285750" defTabSz="457200">
              <a:buFont typeface="Wingdings" pitchFamily="2" charset="2"/>
              <a:buChar char="Ø"/>
            </a:pPr>
            <a:r>
              <a:rPr lang="en-US" sz="1600" dirty="0" smtClean="0"/>
              <a:t>Black Bay/California Bay in           Breton Sound</a:t>
            </a:r>
          </a:p>
          <a:p>
            <a:pPr marL="845820" lvl="1" indent="-285750" defTabSz="457200">
              <a:buFont typeface="Wingdings" pitchFamily="2" charset="2"/>
              <a:buChar char="Ø"/>
            </a:pPr>
            <a:r>
              <a:rPr lang="en-US" sz="1600" dirty="0" smtClean="0"/>
              <a:t>Upper </a:t>
            </a:r>
            <a:r>
              <a:rPr lang="en-US" sz="1600" dirty="0" err="1" smtClean="0"/>
              <a:t>Barataria</a:t>
            </a:r>
            <a:r>
              <a:rPr lang="en-US" sz="1600" dirty="0" smtClean="0"/>
              <a:t> Bay</a:t>
            </a:r>
          </a:p>
          <a:p>
            <a:pPr marL="560070" lvl="1" defTabSz="457200"/>
            <a:endParaRPr lang="en-US" sz="1600" dirty="0" smtClean="0"/>
          </a:p>
          <a:p>
            <a:pPr marL="285750" indent="-182880">
              <a:buFont typeface="Arial" pitchFamily="34" charset="0"/>
              <a:buChar char="•"/>
            </a:pPr>
            <a:r>
              <a:rPr lang="en-US" sz="1600" dirty="0" smtClean="0"/>
              <a:t>Aerial surveys for alligator nests and ducks</a:t>
            </a:r>
          </a:p>
          <a:p>
            <a:pPr marL="285750" indent="-182880">
              <a:buFont typeface="Arial" pitchFamily="34" charset="0"/>
              <a:buChar char="•"/>
            </a:pPr>
            <a:endParaRPr lang="en-US" sz="1600"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5323" t="8413" r="21354" b="54823"/>
          <a:stretch/>
        </p:blipFill>
        <p:spPr>
          <a:xfrm>
            <a:off x="152462" y="1693416"/>
            <a:ext cx="5172477" cy="3886200"/>
          </a:xfrm>
          <a:prstGeom prst="rect">
            <a:avLst/>
          </a:prstGeom>
        </p:spPr>
      </p:pic>
    </p:spTree>
    <p:extLst>
      <p:ext uri="{BB962C8B-B14F-4D97-AF65-F5344CB8AC3E}">
        <p14:creationId xmlns:p14="http://schemas.microsoft.com/office/powerpoint/2010/main" val="1610828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0650" y="4318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3600" dirty="0" smtClean="0">
                <a:cs typeface="Arial" charset="0"/>
              </a:rPr>
              <a:t>Salinity-related Changes</a:t>
            </a:r>
            <a:endParaRPr lang="en-US" altLang="en-US" sz="3600" dirty="0">
              <a:cs typeface="Arial" charset="0"/>
            </a:endParaRPr>
          </a:p>
        </p:txBody>
      </p:sp>
      <p:sp>
        <p:nvSpPr>
          <p:cNvPr id="12" name="TextBox 11"/>
          <p:cNvSpPr txBox="1"/>
          <p:nvPr/>
        </p:nvSpPr>
        <p:spPr>
          <a:xfrm>
            <a:off x="228600" y="1098201"/>
            <a:ext cx="6400800" cy="3016210"/>
          </a:xfrm>
          <a:prstGeom prst="rect">
            <a:avLst/>
          </a:prstGeom>
          <a:noFill/>
        </p:spPr>
        <p:txBody>
          <a:bodyPr wrap="square" rtlCol="0">
            <a:spAutoFit/>
          </a:bodyPr>
          <a:lstStyle/>
          <a:p>
            <a:pPr marL="285750" indent="-285750">
              <a:buFont typeface="Arial" pitchFamily="34" charset="0"/>
              <a:buChar char="•"/>
            </a:pPr>
            <a:r>
              <a:rPr lang="en-US" dirty="0" smtClean="0"/>
              <a:t>Large number of studies focused on impacts of salinity changes (Breton Sound estuary most studied)</a:t>
            </a:r>
          </a:p>
          <a:p>
            <a:endParaRPr lang="en-US" sz="1400" dirty="0" smtClean="0"/>
          </a:p>
          <a:p>
            <a:pPr marL="285750" indent="-285750">
              <a:buFont typeface="Arial" pitchFamily="34" charset="0"/>
              <a:buChar char="•"/>
            </a:pPr>
            <a:r>
              <a:rPr lang="en-US" dirty="0" smtClean="0"/>
              <a:t>Since the diversion opened, increased abundance and distribution of freshwater species in upper basins</a:t>
            </a:r>
          </a:p>
          <a:p>
            <a:pPr marL="742950" lvl="1" indent="-285750" defTabSz="457200">
              <a:buFont typeface="Wingdings" pitchFamily="2" charset="2"/>
              <a:buChar char="Ø"/>
            </a:pPr>
            <a:r>
              <a:rPr lang="en-US" dirty="0" smtClean="0"/>
              <a:t>Largemouth bass, sunfishes, catfishes, etc.</a:t>
            </a:r>
          </a:p>
          <a:p>
            <a:pPr lvl="1" defTabSz="457200"/>
            <a:endParaRPr lang="en-US" sz="1400" dirty="0" smtClean="0"/>
          </a:p>
          <a:p>
            <a:pPr marL="285750" indent="-285750">
              <a:buFont typeface="Arial" pitchFamily="34" charset="0"/>
              <a:buChar char="•"/>
            </a:pPr>
            <a:r>
              <a:rPr lang="en-US" dirty="0" smtClean="0"/>
              <a:t>Decreased numbers of some transient coastal species</a:t>
            </a:r>
          </a:p>
          <a:p>
            <a:pPr marL="742950" lvl="1" indent="-285750">
              <a:buFont typeface="Wingdings" pitchFamily="2" charset="2"/>
              <a:buChar char="Ø"/>
            </a:pPr>
            <a:r>
              <a:rPr lang="en-US" dirty="0" smtClean="0"/>
              <a:t>Spanish mackerel, Florida pompano</a:t>
            </a:r>
          </a:p>
          <a:p>
            <a:pPr marL="285750" indent="-285750">
              <a:buFont typeface="Arial" pitchFamily="34" charset="0"/>
              <a:buChar char="•"/>
            </a:pPr>
            <a:endParaRPr lang="en-US" dirty="0" smtClean="0"/>
          </a:p>
          <a:p>
            <a:pPr marL="285750" indent="-285750">
              <a:buFont typeface="Arial" pitchFamily="34" charset="0"/>
              <a:buChar char="•"/>
            </a:pPr>
            <a:endParaRPr lang="en-US" dirty="0"/>
          </a:p>
        </p:txBody>
      </p:sp>
      <p:pic>
        <p:nvPicPr>
          <p:cNvPr id="15" name="Picture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776991" y="1098201"/>
            <a:ext cx="1757779" cy="1131669"/>
          </a:xfrm>
          <a:prstGeom prst="rect">
            <a:avLst/>
          </a:prstGeom>
        </p:spPr>
      </p:pic>
      <p:sp>
        <p:nvSpPr>
          <p:cNvPr id="5" name="TextBox 4"/>
          <p:cNvSpPr txBox="1"/>
          <p:nvPr/>
        </p:nvSpPr>
        <p:spPr>
          <a:xfrm>
            <a:off x="7351081" y="2229870"/>
            <a:ext cx="1259519" cy="276999"/>
          </a:xfrm>
          <a:prstGeom prst="rect">
            <a:avLst/>
          </a:prstGeom>
          <a:noFill/>
        </p:spPr>
        <p:txBody>
          <a:bodyPr wrap="square" rtlCol="0">
            <a:spAutoFit/>
          </a:bodyPr>
          <a:lstStyle/>
          <a:p>
            <a:r>
              <a:rPr lang="en-US" sz="1200" dirty="0" smtClean="0"/>
              <a:t>Largemouth bass</a:t>
            </a:r>
            <a:endParaRPr lang="en-US" sz="1200" dirty="0"/>
          </a:p>
        </p:txBody>
      </p:sp>
      <p:sp>
        <p:nvSpPr>
          <p:cNvPr id="16" name="TextBox 15"/>
          <p:cNvSpPr txBox="1"/>
          <p:nvPr/>
        </p:nvSpPr>
        <p:spPr>
          <a:xfrm>
            <a:off x="7655880" y="3638483"/>
            <a:ext cx="954720" cy="276999"/>
          </a:xfrm>
          <a:prstGeom prst="rect">
            <a:avLst/>
          </a:prstGeom>
          <a:noFill/>
        </p:spPr>
        <p:txBody>
          <a:bodyPr wrap="square" rtlCol="0">
            <a:spAutoFit/>
          </a:bodyPr>
          <a:lstStyle/>
          <a:p>
            <a:r>
              <a:rPr lang="en-US" sz="1200" dirty="0" smtClean="0"/>
              <a:t>Blue catfish</a:t>
            </a:r>
            <a:endParaRPr lang="en-US" sz="1200"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7666" r="5495" b="20372"/>
          <a:stretch/>
        </p:blipFill>
        <p:spPr>
          <a:xfrm>
            <a:off x="5992171" y="2578341"/>
            <a:ext cx="2542599" cy="1052004"/>
          </a:xfrm>
          <a:prstGeom prst="rect">
            <a:avLst/>
          </a:prstGeom>
        </p:spPr>
      </p:pic>
      <p:grpSp>
        <p:nvGrpSpPr>
          <p:cNvPr id="14" name="Group 13"/>
          <p:cNvGrpSpPr/>
          <p:nvPr/>
        </p:nvGrpSpPr>
        <p:grpSpPr>
          <a:xfrm>
            <a:off x="304800" y="3722829"/>
            <a:ext cx="8610600" cy="2940315"/>
            <a:chOff x="304800" y="3722829"/>
            <a:chExt cx="8610600" cy="2940315"/>
          </a:xfrm>
        </p:grpSpPr>
        <p:grpSp>
          <p:nvGrpSpPr>
            <p:cNvPr id="11" name="Group 10"/>
            <p:cNvGrpSpPr/>
            <p:nvPr/>
          </p:nvGrpSpPr>
          <p:grpSpPr>
            <a:xfrm>
              <a:off x="304800" y="3722829"/>
              <a:ext cx="8610600" cy="2810203"/>
              <a:chOff x="304800" y="3722829"/>
              <a:chExt cx="8610600" cy="2810203"/>
            </a:xfrm>
          </p:grpSpPr>
          <p:grpSp>
            <p:nvGrpSpPr>
              <p:cNvPr id="7" name="Group 6"/>
              <p:cNvGrpSpPr/>
              <p:nvPr/>
            </p:nvGrpSpPr>
            <p:grpSpPr>
              <a:xfrm>
                <a:off x="304800" y="3722829"/>
                <a:ext cx="4724400" cy="2810203"/>
                <a:chOff x="0" y="0"/>
                <a:chExt cx="5305425" cy="3438526"/>
              </a:xfrm>
            </p:grpSpPr>
            <p:graphicFrame>
              <p:nvGraphicFramePr>
                <p:cNvPr id="8" name="Chart 7"/>
                <p:cNvGraphicFramePr/>
                <p:nvPr>
                  <p:extLst>
                    <p:ext uri="{D42A27DB-BD31-4B8C-83A1-F6EECF244321}">
                      <p14:modId xmlns:p14="http://schemas.microsoft.com/office/powerpoint/2010/main" val="2902087642"/>
                    </p:ext>
                  </p:extLst>
                </p:nvPr>
              </p:nvGraphicFramePr>
              <p:xfrm>
                <a:off x="0" y="0"/>
                <a:ext cx="5305425" cy="3438526"/>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Arrow Connector 8"/>
                <p:cNvCxnSpPr/>
                <p:nvPr/>
              </p:nvCxnSpPr>
              <p:spPr>
                <a:xfrm flipV="1">
                  <a:off x="1291430" y="2931315"/>
                  <a:ext cx="0"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797718" y="3188494"/>
                  <a:ext cx="1382522" cy="2159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Diversion Open</a:t>
                  </a:r>
                </a:p>
              </p:txBody>
            </p:sp>
          </p:grpSp>
          <p:sp>
            <p:nvSpPr>
              <p:cNvPr id="13" name="TextBox 12"/>
              <p:cNvSpPr txBox="1"/>
              <p:nvPr/>
            </p:nvSpPr>
            <p:spPr>
              <a:xfrm>
                <a:off x="5181600" y="3866047"/>
                <a:ext cx="3733800" cy="2523768"/>
              </a:xfrm>
              <a:prstGeom prst="rect">
                <a:avLst/>
              </a:prstGeom>
              <a:noFill/>
            </p:spPr>
            <p:txBody>
              <a:bodyPr wrap="square" rtlCol="0">
                <a:spAutoFit/>
              </a:bodyPr>
              <a:lstStyle/>
              <a:p>
                <a:pPr marL="285750" indent="-285750">
                  <a:buFont typeface="Arial" pitchFamily="34" charset="0"/>
                  <a:buChar char="•"/>
                </a:pPr>
                <a:r>
                  <a:rPr lang="en-US" dirty="0" smtClean="0"/>
                  <a:t>Annual aerial surveys of alligator nests by LDWF</a:t>
                </a:r>
              </a:p>
              <a:p>
                <a:pPr marL="285750" indent="-285750">
                  <a:buFont typeface="Arial" pitchFamily="34" charset="0"/>
                  <a:buChar char="•"/>
                </a:pPr>
                <a:endParaRPr lang="en-US" sz="1400" dirty="0"/>
              </a:p>
              <a:p>
                <a:pPr marL="285750" indent="-285750">
                  <a:buFont typeface="Arial" pitchFamily="34" charset="0"/>
                  <a:buChar char="•"/>
                </a:pPr>
                <a:r>
                  <a:rPr lang="en-US" dirty="0" smtClean="0"/>
                  <a:t>Counts of nests have increased by 243% in Breton Sound estuary</a:t>
                </a:r>
              </a:p>
              <a:p>
                <a:pPr marL="285750" indent="-285750">
                  <a:buFont typeface="Arial" pitchFamily="34" charset="0"/>
                  <a:buChar char="•"/>
                </a:pPr>
                <a:endParaRPr lang="en-US" dirty="0"/>
              </a:p>
              <a:p>
                <a:pPr marL="285750" indent="-285750">
                  <a:buFont typeface="Arial" pitchFamily="34" charset="0"/>
                  <a:buChar char="•"/>
                </a:pPr>
                <a:r>
                  <a:rPr lang="en-US" dirty="0" smtClean="0"/>
                  <a:t>Corresponds to increased acreage of preferred fresh/intermediate marsh habitats</a:t>
                </a:r>
                <a:endParaRPr lang="en-US" dirty="0"/>
              </a:p>
            </p:txBody>
          </p:sp>
        </p:grpSp>
        <p:sp>
          <p:nvSpPr>
            <p:cNvPr id="17" name="TextBox 16"/>
            <p:cNvSpPr txBox="1"/>
            <p:nvPr/>
          </p:nvSpPr>
          <p:spPr>
            <a:xfrm>
              <a:off x="2590800" y="6416923"/>
              <a:ext cx="2513860" cy="246221"/>
            </a:xfrm>
            <a:prstGeom prst="rect">
              <a:avLst/>
            </a:prstGeom>
            <a:noFill/>
          </p:spPr>
          <p:txBody>
            <a:bodyPr wrap="square" rtlCol="0">
              <a:spAutoFit/>
            </a:bodyPr>
            <a:lstStyle/>
            <a:p>
              <a:r>
                <a:rPr lang="en-US" sz="1000" dirty="0" smtClean="0"/>
                <a:t>(Data from LDWF sampling in Breton Sound)</a:t>
              </a:r>
              <a:endParaRPr lang="en-US" sz="1000" dirty="0"/>
            </a:p>
          </p:txBody>
        </p:sp>
      </p:grpSp>
    </p:spTree>
    <p:extLst>
      <p:ext uri="{BB962C8B-B14F-4D97-AF65-F5344CB8AC3E}">
        <p14:creationId xmlns:p14="http://schemas.microsoft.com/office/powerpoint/2010/main" val="154067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7" name="TextBox 6"/>
          <p:cNvSpPr txBox="1"/>
          <p:nvPr/>
        </p:nvSpPr>
        <p:spPr>
          <a:xfrm>
            <a:off x="193922" y="521711"/>
            <a:ext cx="5216278" cy="2492990"/>
          </a:xfrm>
          <a:prstGeom prst="rect">
            <a:avLst/>
          </a:prstGeom>
          <a:noFill/>
        </p:spPr>
        <p:txBody>
          <a:bodyPr wrap="square" rtlCol="0">
            <a:spAutoFit/>
          </a:bodyPr>
          <a:lstStyle/>
          <a:p>
            <a:pPr marL="285750" indent="-285750">
              <a:buFont typeface="Arial" pitchFamily="34" charset="0"/>
              <a:buChar char="•"/>
            </a:pPr>
            <a:r>
              <a:rPr lang="en-US" sz="1600" dirty="0"/>
              <a:t>Otherwise, changes in </a:t>
            </a:r>
            <a:r>
              <a:rPr lang="en-US" sz="1600" dirty="0" smtClean="0"/>
              <a:t>community </a:t>
            </a:r>
            <a:r>
              <a:rPr lang="en-US" sz="1600" dirty="0"/>
              <a:t>structure </a:t>
            </a:r>
            <a:r>
              <a:rPr lang="en-US" sz="1600" dirty="0" smtClean="0"/>
              <a:t>related </a:t>
            </a:r>
            <a:r>
              <a:rPr lang="en-US" sz="1600" dirty="0"/>
              <a:t>to the redistribution of species within the </a:t>
            </a:r>
            <a:r>
              <a:rPr lang="en-US" sz="1600" dirty="0" smtClean="0"/>
              <a:t>estuary  </a:t>
            </a:r>
          </a:p>
          <a:p>
            <a:endParaRPr lang="en-US" sz="1400" dirty="0" smtClean="0"/>
          </a:p>
          <a:p>
            <a:pPr marL="285750" indent="-285750">
              <a:buFont typeface="Arial" pitchFamily="34" charset="0"/>
              <a:buChar char="•"/>
            </a:pPr>
            <a:r>
              <a:rPr lang="en-US" sz="1600" dirty="0" smtClean="0"/>
              <a:t>Most evident after high-flow pulses of diversion</a:t>
            </a:r>
          </a:p>
          <a:p>
            <a:pPr marL="742950" lvl="1" indent="-285750">
              <a:buFont typeface="Wingdings" pitchFamily="2" charset="2"/>
              <a:buChar char="Ø"/>
            </a:pPr>
            <a:r>
              <a:rPr lang="en-US" sz="1600" dirty="0" smtClean="0"/>
              <a:t>Observed in field data</a:t>
            </a:r>
          </a:p>
          <a:p>
            <a:pPr marL="742950" lvl="1" indent="-285750">
              <a:buFont typeface="Wingdings" pitchFamily="2" charset="2"/>
              <a:buChar char="Ø"/>
            </a:pPr>
            <a:r>
              <a:rPr lang="en-US" sz="1600" dirty="0"/>
              <a:t>Individual-based fish movement </a:t>
            </a:r>
            <a:r>
              <a:rPr lang="en-US" sz="1600" dirty="0" smtClean="0"/>
              <a:t>modeling</a:t>
            </a:r>
          </a:p>
          <a:p>
            <a:pPr lvl="1" defTabSz="457200"/>
            <a:endParaRPr lang="en-US" sz="1400" dirty="0" smtClean="0"/>
          </a:p>
          <a:p>
            <a:pPr marL="285750" indent="-285750">
              <a:buFont typeface="Arial" pitchFamily="34" charset="0"/>
              <a:buChar char="•"/>
            </a:pPr>
            <a:r>
              <a:rPr lang="en-US" sz="1600" dirty="0" smtClean="0"/>
              <a:t>Displacement likely temporary – evidence that brown shrimp moved back up-estuary after pulse</a:t>
            </a:r>
          </a:p>
          <a:p>
            <a:pPr marL="285750" indent="-285750">
              <a:buFont typeface="Arial" pitchFamily="34" charset="0"/>
              <a:buChar char="•"/>
            </a:pPr>
            <a:endParaRPr lang="en-US" sz="1600" dirty="0"/>
          </a:p>
        </p:txBody>
      </p:sp>
      <p:grpSp>
        <p:nvGrpSpPr>
          <p:cNvPr id="36" name="Group 35"/>
          <p:cNvGrpSpPr/>
          <p:nvPr/>
        </p:nvGrpSpPr>
        <p:grpSpPr>
          <a:xfrm>
            <a:off x="5294426" y="710245"/>
            <a:ext cx="1717090" cy="1905000"/>
            <a:chOff x="5562599" y="601462"/>
            <a:chExt cx="1717090" cy="1905000"/>
          </a:xfrm>
        </p:grpSpPr>
        <p:pic>
          <p:nvPicPr>
            <p:cNvPr id="17" name="Picture 16"/>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contrast="-53000"/>
                      </a14:imgEffect>
                    </a14:imgLayer>
                  </a14:imgProps>
                </a:ext>
                <a:ext uri="{28A0092B-C50C-407E-A947-70E740481C1C}">
                  <a14:useLocalDpi xmlns:a14="http://schemas.microsoft.com/office/drawing/2010/main" val="0"/>
                </a:ext>
              </a:extLst>
            </a:blip>
            <a:srcRect l="60447" t="29202" r="23388" b="42132"/>
            <a:stretch/>
          </p:blipFill>
          <p:spPr>
            <a:xfrm>
              <a:off x="5562599" y="601462"/>
              <a:ext cx="1717090" cy="1905000"/>
            </a:xfrm>
            <a:prstGeom prst="rect">
              <a:avLst/>
            </a:prstGeom>
          </p:spPr>
        </p:pic>
        <p:sp>
          <p:nvSpPr>
            <p:cNvPr id="28" name="TextBox 27"/>
            <p:cNvSpPr txBox="1"/>
            <p:nvPr/>
          </p:nvSpPr>
          <p:spPr>
            <a:xfrm>
              <a:off x="6113467" y="1084720"/>
              <a:ext cx="669906" cy="830997"/>
            </a:xfrm>
            <a:prstGeom prst="rect">
              <a:avLst/>
            </a:prstGeom>
            <a:noFill/>
          </p:spPr>
          <p:txBody>
            <a:bodyPr wrap="square" rtlCol="0">
              <a:spAutoFit/>
            </a:bodyPr>
            <a:lstStyle/>
            <a:p>
              <a:r>
                <a:rPr lang="en-US" sz="4800" dirty="0" smtClean="0">
                  <a:solidFill>
                    <a:schemeClr val="accent6">
                      <a:lumMod val="75000"/>
                    </a:schemeClr>
                  </a:solidFill>
                  <a:sym typeface="Webdings"/>
                </a:rPr>
                <a:t></a:t>
              </a:r>
              <a:endParaRPr lang="en-US" sz="4800" dirty="0">
                <a:solidFill>
                  <a:schemeClr val="accent6">
                    <a:lumMod val="75000"/>
                  </a:schemeClr>
                </a:solidFill>
              </a:endParaRPr>
            </a:p>
          </p:txBody>
        </p:sp>
        <p:grpSp>
          <p:nvGrpSpPr>
            <p:cNvPr id="27" name="Group 26"/>
            <p:cNvGrpSpPr/>
            <p:nvPr/>
          </p:nvGrpSpPr>
          <p:grpSpPr>
            <a:xfrm>
              <a:off x="6013113" y="981722"/>
              <a:ext cx="503466" cy="518496"/>
              <a:chOff x="6515100" y="989861"/>
              <a:chExt cx="486777" cy="518496"/>
            </a:xfrm>
          </p:grpSpPr>
          <p:cxnSp>
            <p:nvCxnSpPr>
              <p:cNvPr id="22" name="Straight Arrow Connector 21"/>
              <p:cNvCxnSpPr/>
              <p:nvPr/>
            </p:nvCxnSpPr>
            <p:spPr>
              <a:xfrm>
                <a:off x="6553200" y="989861"/>
                <a:ext cx="448677" cy="2810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553200" y="989861"/>
                <a:ext cx="301328" cy="47565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515100" y="989861"/>
                <a:ext cx="38100" cy="5184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35" name="Down Arrow 34"/>
            <p:cNvSpPr/>
            <p:nvPr/>
          </p:nvSpPr>
          <p:spPr>
            <a:xfrm>
              <a:off x="6671157" y="1562840"/>
              <a:ext cx="214260" cy="375220"/>
            </a:xfrm>
            <a:prstGeom prst="downArrow">
              <a:avLst/>
            </a:prstGeom>
            <a:solidFill>
              <a:schemeClr val="bg1"/>
            </a:solidFill>
            <a:ln w="19050">
              <a:solidFill>
                <a:schemeClr val="tx1"/>
              </a:solidFill>
            </a:ln>
            <a:scene3d>
              <a:camera prst="orthographicFront">
                <a:rot lat="0" lon="0" rev="3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7" name="Group 36"/>
          <p:cNvGrpSpPr/>
          <p:nvPr/>
        </p:nvGrpSpPr>
        <p:grpSpPr>
          <a:xfrm>
            <a:off x="7128957" y="710245"/>
            <a:ext cx="1717090" cy="1905000"/>
            <a:chOff x="5562599" y="601462"/>
            <a:chExt cx="1717090" cy="1905000"/>
          </a:xfrm>
        </p:grpSpPr>
        <p:pic>
          <p:nvPicPr>
            <p:cNvPr id="38" name="Picture 37"/>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contrast="-53000"/>
                      </a14:imgEffect>
                    </a14:imgLayer>
                  </a14:imgProps>
                </a:ext>
                <a:ext uri="{28A0092B-C50C-407E-A947-70E740481C1C}">
                  <a14:useLocalDpi xmlns:a14="http://schemas.microsoft.com/office/drawing/2010/main" val="0"/>
                </a:ext>
              </a:extLst>
            </a:blip>
            <a:srcRect l="60447" t="29202" r="23388" b="42132"/>
            <a:stretch/>
          </p:blipFill>
          <p:spPr>
            <a:xfrm>
              <a:off x="5562599" y="601462"/>
              <a:ext cx="1717090" cy="1905000"/>
            </a:xfrm>
            <a:prstGeom prst="rect">
              <a:avLst/>
            </a:prstGeom>
          </p:spPr>
        </p:pic>
        <p:grpSp>
          <p:nvGrpSpPr>
            <p:cNvPr id="39" name="Group 38"/>
            <p:cNvGrpSpPr/>
            <p:nvPr/>
          </p:nvGrpSpPr>
          <p:grpSpPr>
            <a:xfrm>
              <a:off x="6032812" y="981722"/>
              <a:ext cx="206923" cy="205998"/>
              <a:chOff x="6534150" y="989861"/>
              <a:chExt cx="200064" cy="205998"/>
            </a:xfrm>
          </p:grpSpPr>
          <p:cxnSp>
            <p:nvCxnSpPr>
              <p:cNvPr id="42" name="Straight Arrow Connector 41"/>
              <p:cNvCxnSpPr/>
              <p:nvPr/>
            </p:nvCxnSpPr>
            <p:spPr>
              <a:xfrm>
                <a:off x="6553200" y="989861"/>
                <a:ext cx="181014" cy="102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553200" y="989861"/>
                <a:ext cx="94696" cy="20599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534150" y="989861"/>
                <a:ext cx="19050" cy="20599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6561695" y="1393718"/>
              <a:ext cx="669906" cy="830997"/>
            </a:xfrm>
            <a:prstGeom prst="rect">
              <a:avLst/>
            </a:prstGeom>
            <a:noFill/>
          </p:spPr>
          <p:txBody>
            <a:bodyPr wrap="square" rtlCol="0">
              <a:spAutoFit/>
            </a:bodyPr>
            <a:lstStyle/>
            <a:p>
              <a:r>
                <a:rPr lang="en-US" sz="4800" dirty="0" smtClean="0">
                  <a:solidFill>
                    <a:schemeClr val="accent6">
                      <a:lumMod val="75000"/>
                    </a:schemeClr>
                  </a:solidFill>
                  <a:sym typeface="Webdings"/>
                </a:rPr>
                <a:t></a:t>
              </a:r>
              <a:endParaRPr lang="en-US" sz="4800" dirty="0">
                <a:solidFill>
                  <a:schemeClr val="accent6">
                    <a:lumMod val="75000"/>
                  </a:schemeClr>
                </a:solidFill>
              </a:endParaRPr>
            </a:p>
          </p:txBody>
        </p:sp>
        <p:sp>
          <p:nvSpPr>
            <p:cNvPr id="41" name="Down Arrow 40"/>
            <p:cNvSpPr/>
            <p:nvPr/>
          </p:nvSpPr>
          <p:spPr>
            <a:xfrm>
              <a:off x="6456897" y="1457379"/>
              <a:ext cx="214260" cy="375220"/>
            </a:xfrm>
            <a:prstGeom prst="downArrow">
              <a:avLst/>
            </a:prstGeom>
            <a:solidFill>
              <a:schemeClr val="bg1"/>
            </a:solidFill>
            <a:ln w="19050">
              <a:solidFill>
                <a:schemeClr val="tx1"/>
              </a:solidFill>
            </a:ln>
            <a:scene3d>
              <a:camera prst="orthographicFront">
                <a:rot lat="0" lon="0" rev="1380000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p:cNvGrpSpPr/>
          <p:nvPr/>
        </p:nvGrpSpPr>
        <p:grpSpPr>
          <a:xfrm>
            <a:off x="304800" y="2852593"/>
            <a:ext cx="8610600" cy="3657599"/>
            <a:chOff x="304800" y="2743201"/>
            <a:chExt cx="8610600" cy="3657599"/>
          </a:xfrm>
        </p:grpSpPr>
        <p:sp>
          <p:nvSpPr>
            <p:cNvPr id="14" name="TextBox 13"/>
            <p:cNvSpPr txBox="1"/>
            <p:nvPr/>
          </p:nvSpPr>
          <p:spPr>
            <a:xfrm>
              <a:off x="4025546" y="2988622"/>
              <a:ext cx="4802818" cy="3385542"/>
            </a:xfrm>
            <a:prstGeom prst="rect">
              <a:avLst/>
            </a:prstGeom>
            <a:noFill/>
          </p:spPr>
          <p:txBody>
            <a:bodyPr wrap="square" rtlCol="0">
              <a:spAutoFit/>
            </a:bodyPr>
            <a:lstStyle/>
            <a:p>
              <a:pPr marL="285750" indent="-285750">
                <a:buFont typeface="Arial" pitchFamily="34" charset="0"/>
                <a:buChar char="•"/>
              </a:pPr>
              <a:r>
                <a:rPr lang="en-US" sz="1400" dirty="0"/>
                <a:t>The effect of salinity changes </a:t>
              </a:r>
              <a:r>
                <a:rPr lang="en-US" sz="1400" dirty="0" smtClean="0"/>
                <a:t>on Breton Sound fish and shellfish communities </a:t>
              </a:r>
              <a:r>
                <a:rPr lang="en-US" sz="1400" dirty="0"/>
                <a:t>was modeled by de Mutsert (2010) using </a:t>
              </a:r>
              <a:r>
                <a:rPr lang="en-US" sz="1400" dirty="0" err="1" smtClean="0"/>
                <a:t>Ecopath</a:t>
              </a:r>
              <a:r>
                <a:rPr lang="en-US" sz="1400" dirty="0" smtClean="0"/>
                <a:t> </a:t>
              </a:r>
              <a:r>
                <a:rPr lang="en-US" sz="1400" dirty="0"/>
                <a:t>with </a:t>
              </a:r>
              <a:r>
                <a:rPr lang="en-US" sz="1400" dirty="0" err="1" smtClean="0"/>
                <a:t>Ecosim</a:t>
              </a:r>
              <a:r>
                <a:rPr lang="en-US" sz="1400" dirty="0" smtClean="0"/>
                <a:t> (</a:t>
              </a:r>
              <a:r>
                <a:rPr lang="en-US" sz="1400" dirty="0" err="1" smtClean="0"/>
                <a:t>EwE</a:t>
              </a:r>
              <a:r>
                <a:rPr lang="en-US" sz="1400" dirty="0" smtClean="0"/>
                <a:t>). </a:t>
              </a:r>
            </a:p>
            <a:p>
              <a:pPr marL="285750" indent="-285750">
                <a:buFont typeface="Arial" pitchFamily="34" charset="0"/>
                <a:buChar char="•"/>
              </a:pPr>
              <a:endParaRPr lang="en-US" sz="1400" dirty="0"/>
            </a:p>
            <a:p>
              <a:pPr marL="285750" indent="-285750">
                <a:buFont typeface="Arial" pitchFamily="34" charset="0"/>
                <a:buChar char="•"/>
              </a:pPr>
              <a:r>
                <a:rPr lang="en-US" sz="1400" dirty="0"/>
                <a:t>Model simulated </a:t>
              </a:r>
              <a:r>
                <a:rPr lang="en-US" sz="1400" dirty="0" smtClean="0"/>
                <a:t>three </a:t>
              </a:r>
              <a:r>
                <a:rPr lang="en-US" sz="1400" dirty="0"/>
                <a:t>salinity regimes (</a:t>
              </a:r>
              <a:r>
                <a:rPr lang="en-US" sz="1400" dirty="0" smtClean="0"/>
                <a:t>low salinity </a:t>
              </a:r>
              <a:r>
                <a:rPr lang="en-US" sz="1400" dirty="0"/>
                <a:t>= Scenario 1, medium = 2, high = 3</a:t>
              </a:r>
              <a:r>
                <a:rPr lang="en-US" sz="1400" dirty="0" smtClean="0"/>
                <a:t>) on baseline community  (= Start). Scenarios analogous to position in estuary.  </a:t>
              </a:r>
            </a:p>
            <a:p>
              <a:pPr marL="285750" indent="-285750">
                <a:buFont typeface="Arial" pitchFamily="34" charset="0"/>
                <a:buChar char="•"/>
              </a:pPr>
              <a:endParaRPr lang="en-US" sz="1400" dirty="0"/>
            </a:p>
            <a:p>
              <a:pPr marL="285750" indent="-285750">
                <a:buFont typeface="Arial" pitchFamily="34" charset="0"/>
                <a:buChar char="•"/>
              </a:pPr>
              <a:r>
                <a:rPr lang="en-US" sz="1400" dirty="0"/>
                <a:t>Each scenario produced a significantly different </a:t>
              </a:r>
              <a:r>
                <a:rPr lang="en-US" sz="1400" dirty="0" smtClean="0"/>
                <a:t>community</a:t>
              </a:r>
              <a:r>
                <a:rPr lang="en-US" sz="1400" dirty="0"/>
                <a:t>.   </a:t>
              </a:r>
              <a:endParaRPr lang="en-US" sz="1400" dirty="0" smtClean="0"/>
            </a:p>
            <a:p>
              <a:pPr marL="285750" indent="-285750">
                <a:buFont typeface="Arial" pitchFamily="34" charset="0"/>
                <a:buChar char="•"/>
              </a:pPr>
              <a:endParaRPr lang="en-US" sz="1400" dirty="0"/>
            </a:p>
            <a:p>
              <a:pPr marL="285750" indent="-285750">
                <a:buFont typeface="Arial" pitchFamily="34" charset="0"/>
                <a:buChar char="•"/>
              </a:pPr>
              <a:r>
                <a:rPr lang="en-US" sz="1400" dirty="0"/>
                <a:t>When scenarios combined the </a:t>
              </a:r>
              <a:r>
                <a:rPr lang="en-US" sz="1400" dirty="0" smtClean="0"/>
                <a:t>community not different </a:t>
              </a:r>
              <a:r>
                <a:rPr lang="en-US" sz="1400" dirty="0"/>
                <a:t>from </a:t>
              </a:r>
              <a:r>
                <a:rPr lang="en-US" sz="1400" dirty="0" smtClean="0"/>
                <a:t>baseline.  </a:t>
              </a:r>
              <a:r>
                <a:rPr lang="en-US" sz="1400" dirty="0"/>
                <a:t>This </a:t>
              </a:r>
              <a:r>
                <a:rPr lang="en-US" sz="1400" dirty="0" smtClean="0"/>
                <a:t>suggests </a:t>
              </a:r>
              <a:r>
                <a:rPr lang="en-US" sz="1400" dirty="0"/>
                <a:t>that freshwater inflow from the diversion results in redistribution </a:t>
              </a:r>
              <a:r>
                <a:rPr lang="en-US" sz="1400" dirty="0" smtClean="0"/>
                <a:t>rather </a:t>
              </a:r>
              <a:r>
                <a:rPr lang="en-US" sz="1400" dirty="0"/>
                <a:t>than removal from the </a:t>
              </a:r>
              <a:r>
                <a:rPr lang="en-US" sz="1400" dirty="0" smtClean="0"/>
                <a:t>estuary.</a:t>
              </a:r>
              <a:endParaRPr lang="en-US" sz="1400" dirty="0"/>
            </a:p>
            <a:p>
              <a:pPr marL="285750" indent="-285750">
                <a:buFont typeface="Arial" pitchFamily="34" charset="0"/>
                <a:buChar char="•"/>
              </a:pPr>
              <a:endParaRPr lang="en-US" dirty="0"/>
            </a:p>
          </p:txBody>
        </p:sp>
        <p:sp>
          <p:nvSpPr>
            <p:cNvPr id="15" name="Rectangle 14"/>
            <p:cNvSpPr/>
            <p:nvPr/>
          </p:nvSpPr>
          <p:spPr>
            <a:xfrm>
              <a:off x="304800" y="2743201"/>
              <a:ext cx="8610600" cy="3657599"/>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p:cNvGrpSpPr/>
            <p:nvPr/>
          </p:nvGrpSpPr>
          <p:grpSpPr>
            <a:xfrm>
              <a:off x="479810" y="2988622"/>
              <a:ext cx="3634990" cy="3334554"/>
              <a:chOff x="479810" y="2988622"/>
              <a:chExt cx="3634990" cy="3334554"/>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3775" t="45103" r="14669" b="24395"/>
              <a:stretch/>
            </p:blipFill>
            <p:spPr bwMode="auto">
              <a:xfrm>
                <a:off x="513101" y="2988624"/>
                <a:ext cx="3601699" cy="3088331"/>
              </a:xfrm>
              <a:prstGeom prst="rect">
                <a:avLst/>
              </a:prstGeom>
              <a:ln>
                <a:noFill/>
              </a:ln>
              <a:extLst>
                <a:ext uri="{53640926-AAD7-44D8-BBD7-CCE9431645EC}">
                  <a14:shadowObscured xmlns:a14="http://schemas.microsoft.com/office/drawing/2010/main"/>
                </a:ext>
              </a:extLst>
            </p:spPr>
          </p:pic>
          <p:sp>
            <p:nvSpPr>
              <p:cNvPr id="29" name="TextBox 28"/>
              <p:cNvSpPr txBox="1"/>
              <p:nvPr/>
            </p:nvSpPr>
            <p:spPr>
              <a:xfrm>
                <a:off x="479810" y="6076955"/>
                <a:ext cx="1756049" cy="246221"/>
              </a:xfrm>
              <a:prstGeom prst="rect">
                <a:avLst/>
              </a:prstGeom>
              <a:noFill/>
            </p:spPr>
            <p:txBody>
              <a:bodyPr wrap="square" rtlCol="0">
                <a:spAutoFit/>
              </a:bodyPr>
              <a:lstStyle/>
              <a:p>
                <a:r>
                  <a:rPr lang="en-US" sz="1000" dirty="0" smtClean="0"/>
                  <a:t>From: de  </a:t>
                </a:r>
                <a:r>
                  <a:rPr lang="en-US" sz="1000" dirty="0" err="1" smtClean="0"/>
                  <a:t>Mutsert</a:t>
                </a:r>
                <a:r>
                  <a:rPr lang="en-US" sz="1000" dirty="0" smtClean="0"/>
                  <a:t> (2010)</a:t>
                </a:r>
                <a:endParaRPr lang="en-US" sz="1000" dirty="0"/>
              </a:p>
            </p:txBody>
          </p:sp>
          <p:sp>
            <p:nvSpPr>
              <p:cNvPr id="10" name="Rectangle 9"/>
              <p:cNvSpPr/>
              <p:nvPr/>
            </p:nvSpPr>
            <p:spPr>
              <a:xfrm>
                <a:off x="990600" y="2988622"/>
                <a:ext cx="2114550" cy="148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78650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1390" y="4572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en-US" sz="2000" dirty="0" smtClean="0">
                <a:cs typeface="Arial" charset="0"/>
              </a:rPr>
              <a:t>Brown Shrimp and White Shrimp – Fisheries Independent Data</a:t>
            </a:r>
            <a:endParaRPr lang="en-US" altLang="en-US" sz="2000" dirty="0">
              <a:cs typeface="Arial" charset="0"/>
            </a:endParaRPr>
          </a:p>
        </p:txBody>
      </p:sp>
      <p:cxnSp>
        <p:nvCxnSpPr>
          <p:cNvPr id="9" name="Straight Connector 8"/>
          <p:cNvCxnSpPr/>
          <p:nvPr/>
        </p:nvCxnSpPr>
        <p:spPr>
          <a:xfrm>
            <a:off x="121390" y="3733800"/>
            <a:ext cx="871855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67200" y="990600"/>
            <a:ext cx="4800600" cy="3354765"/>
          </a:xfrm>
          <a:prstGeom prst="rect">
            <a:avLst/>
          </a:prstGeom>
          <a:noFill/>
        </p:spPr>
        <p:txBody>
          <a:bodyPr wrap="square" rtlCol="0">
            <a:spAutoFit/>
          </a:bodyPr>
          <a:lstStyle/>
          <a:p>
            <a:r>
              <a:rPr lang="en-US" u="sng" dirty="0" smtClean="0"/>
              <a:t>Brown Shrimp</a:t>
            </a:r>
          </a:p>
          <a:p>
            <a:endParaRPr lang="en-US" sz="1000" u="sng" dirty="0" smtClean="0"/>
          </a:p>
          <a:p>
            <a:pPr marL="285750" indent="-285750">
              <a:buFont typeface="Arial" pitchFamily="34" charset="0"/>
              <a:buChar char="•"/>
            </a:pPr>
            <a:r>
              <a:rPr lang="en-US" sz="1600" dirty="0" smtClean="0"/>
              <a:t>Larvae move into estuaries late winter/spring, reported to prefer higher salinities</a:t>
            </a:r>
          </a:p>
          <a:p>
            <a:endParaRPr lang="en-US" sz="800" dirty="0" smtClean="0"/>
          </a:p>
          <a:p>
            <a:pPr marL="285750" indent="-285750">
              <a:buFont typeface="Arial" pitchFamily="34" charset="0"/>
              <a:buChar char="•"/>
            </a:pPr>
            <a:r>
              <a:rPr lang="en-US" sz="1600" dirty="0" smtClean="0"/>
              <a:t>Thus, concerns that increased freshwater inflow may impact populations</a:t>
            </a:r>
          </a:p>
          <a:p>
            <a:endParaRPr lang="en-US" sz="800" dirty="0" smtClean="0"/>
          </a:p>
          <a:p>
            <a:pPr marL="285750" indent="-285750">
              <a:buFont typeface="Arial" pitchFamily="34" charset="0"/>
              <a:buChar char="•"/>
            </a:pPr>
            <a:r>
              <a:rPr lang="en-US" sz="1600" dirty="0" smtClean="0"/>
              <a:t>No apparent decline in catch over time</a:t>
            </a:r>
          </a:p>
          <a:p>
            <a:endParaRPr lang="en-US" sz="800" dirty="0" smtClean="0"/>
          </a:p>
          <a:p>
            <a:pPr marL="285750" indent="-285750">
              <a:buFont typeface="Arial" pitchFamily="34" charset="0"/>
              <a:buChar char="•"/>
            </a:pPr>
            <a:r>
              <a:rPr lang="en-US" sz="1600" dirty="0"/>
              <a:t>Studies have shown that distributions rarely correlated with salinity</a:t>
            </a:r>
          </a:p>
          <a:p>
            <a:pPr marL="285750" indent="-285750">
              <a:buFont typeface="Arial" pitchFamily="34" charset="0"/>
              <a:buChar char="•"/>
            </a:pPr>
            <a:endParaRPr lang="en-US" sz="1600" dirty="0" smtClean="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p:txBody>
      </p:sp>
      <p:graphicFrame>
        <p:nvGraphicFramePr>
          <p:cNvPr id="12" name="Chart 11"/>
          <p:cNvGraphicFramePr>
            <a:graphicFrameLocks/>
          </p:cNvGraphicFramePr>
          <p:nvPr>
            <p:extLst>
              <p:ext uri="{D42A27DB-BD31-4B8C-83A1-F6EECF244321}">
                <p14:modId xmlns:p14="http://schemas.microsoft.com/office/powerpoint/2010/main" val="4084499861"/>
              </p:ext>
            </p:extLst>
          </p:nvPr>
        </p:nvGraphicFramePr>
        <p:xfrm>
          <a:off x="381000" y="864708"/>
          <a:ext cx="3867581" cy="248809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09600" y="3352800"/>
            <a:ext cx="3733800" cy="246221"/>
          </a:xfrm>
          <a:prstGeom prst="rect">
            <a:avLst/>
          </a:prstGeom>
          <a:noFill/>
        </p:spPr>
        <p:txBody>
          <a:bodyPr wrap="square" rtlCol="0">
            <a:spAutoFit/>
          </a:bodyPr>
          <a:lstStyle/>
          <a:p>
            <a:r>
              <a:rPr lang="en-US" sz="1000" dirty="0" smtClean="0"/>
              <a:t>(</a:t>
            </a:r>
            <a:r>
              <a:rPr lang="en-US" sz="1000" dirty="0"/>
              <a:t>F</a:t>
            </a:r>
            <a:r>
              <a:rPr lang="en-US" sz="1000" dirty="0" smtClean="0"/>
              <a:t>rom LDWF sampling in Breton Sound; 2010 dataset incomplete)</a:t>
            </a:r>
            <a:endParaRPr lang="en-US" sz="1000" dirty="0"/>
          </a:p>
        </p:txBody>
      </p:sp>
      <p:grpSp>
        <p:nvGrpSpPr>
          <p:cNvPr id="5" name="Group 4"/>
          <p:cNvGrpSpPr/>
          <p:nvPr/>
        </p:nvGrpSpPr>
        <p:grpSpPr>
          <a:xfrm>
            <a:off x="381000" y="3874081"/>
            <a:ext cx="8763000" cy="2862322"/>
            <a:chOff x="381000" y="3874081"/>
            <a:chExt cx="8763000" cy="2862322"/>
          </a:xfrm>
        </p:grpSpPr>
        <p:grpSp>
          <p:nvGrpSpPr>
            <p:cNvPr id="6" name="Group 5"/>
            <p:cNvGrpSpPr/>
            <p:nvPr/>
          </p:nvGrpSpPr>
          <p:grpSpPr>
            <a:xfrm>
              <a:off x="381000" y="3874081"/>
              <a:ext cx="8763000" cy="2862322"/>
              <a:chOff x="381000" y="3874081"/>
              <a:chExt cx="8763000" cy="2862322"/>
            </a:xfrm>
          </p:grpSpPr>
          <p:sp>
            <p:nvSpPr>
              <p:cNvPr id="11" name="TextBox 10"/>
              <p:cNvSpPr txBox="1"/>
              <p:nvPr/>
            </p:nvSpPr>
            <p:spPr>
              <a:xfrm>
                <a:off x="4267200" y="3874081"/>
                <a:ext cx="4876800" cy="2862322"/>
              </a:xfrm>
              <a:prstGeom prst="rect">
                <a:avLst/>
              </a:prstGeom>
              <a:noFill/>
            </p:spPr>
            <p:txBody>
              <a:bodyPr wrap="square" rtlCol="0">
                <a:spAutoFit/>
              </a:bodyPr>
              <a:lstStyle/>
              <a:p>
                <a:r>
                  <a:rPr lang="en-US" u="sng" dirty="0" smtClean="0"/>
                  <a:t>White Shrimp</a:t>
                </a:r>
              </a:p>
              <a:p>
                <a:endParaRPr lang="en-US" sz="1000" u="sng" dirty="0" smtClean="0"/>
              </a:p>
              <a:p>
                <a:pPr marL="285750" indent="-285750">
                  <a:buFont typeface="Arial" pitchFamily="34" charset="0"/>
                  <a:buChar char="•"/>
                </a:pPr>
                <a:r>
                  <a:rPr lang="en-US" sz="1600" dirty="0" smtClean="0"/>
                  <a:t>Larvae move into estuaries late spring/summer, frequently utilize lower salinities</a:t>
                </a:r>
              </a:p>
              <a:p>
                <a:endParaRPr lang="en-US" sz="800" dirty="0" smtClean="0"/>
              </a:p>
              <a:p>
                <a:pPr marL="285750" indent="-285750">
                  <a:buFont typeface="Arial" pitchFamily="34" charset="0"/>
                  <a:buChar char="•"/>
                </a:pPr>
                <a:r>
                  <a:rPr lang="en-US" sz="1600" dirty="0" smtClean="0"/>
                  <a:t>White shrimp dominated landings through 1940s</a:t>
                </a:r>
              </a:p>
              <a:p>
                <a:endParaRPr lang="en-US" sz="800" dirty="0" smtClean="0"/>
              </a:p>
              <a:p>
                <a:pPr marL="285750" indent="-285750">
                  <a:buFont typeface="Arial" pitchFamily="34" charset="0"/>
                  <a:buChar char="•"/>
                </a:pPr>
                <a:r>
                  <a:rPr lang="en-US" sz="1600" dirty="0" smtClean="0"/>
                  <a:t>Catch seems to have increased over time</a:t>
                </a:r>
              </a:p>
              <a:p>
                <a:endParaRPr lang="en-US" sz="800" dirty="0" smtClean="0"/>
              </a:p>
              <a:p>
                <a:pPr marL="285750" indent="-285750">
                  <a:buFont typeface="Arial" pitchFamily="34" charset="0"/>
                  <a:buChar char="•"/>
                </a:pPr>
                <a:r>
                  <a:rPr lang="en-US" sz="1600" dirty="0" smtClean="0"/>
                  <a:t>Distributions also rarely </a:t>
                </a:r>
                <a:r>
                  <a:rPr lang="en-US" sz="1600" dirty="0"/>
                  <a:t>correlated with salinity</a:t>
                </a:r>
              </a:p>
              <a:p>
                <a:pPr marL="285750" indent="-285750">
                  <a:buFont typeface="Arial" pitchFamily="34" charset="0"/>
                  <a:buChar char="•"/>
                </a:pPr>
                <a:endParaRPr lang="en-US" sz="1600" dirty="0" smtClean="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p:txBody>
          </p:sp>
          <p:graphicFrame>
            <p:nvGraphicFramePr>
              <p:cNvPr id="7" name="Chart 6"/>
              <p:cNvGraphicFramePr>
                <a:graphicFrameLocks/>
              </p:cNvGraphicFramePr>
              <p:nvPr>
                <p:extLst>
                  <p:ext uri="{D42A27DB-BD31-4B8C-83A1-F6EECF244321}">
                    <p14:modId xmlns:p14="http://schemas.microsoft.com/office/powerpoint/2010/main" val="3232648614"/>
                  </p:ext>
                </p:extLst>
              </p:nvPr>
            </p:nvGraphicFramePr>
            <p:xfrm>
              <a:off x="381000" y="3886201"/>
              <a:ext cx="3860954" cy="2514600"/>
            </p:xfrm>
            <a:graphic>
              <a:graphicData uri="http://schemas.openxmlformats.org/drawingml/2006/chart">
                <c:chart xmlns:c="http://schemas.openxmlformats.org/drawingml/2006/chart" xmlns:r="http://schemas.openxmlformats.org/officeDocument/2006/relationships" r:id="rId4"/>
              </a:graphicData>
            </a:graphic>
          </p:graphicFrame>
        </p:grpSp>
        <p:sp>
          <p:nvSpPr>
            <p:cNvPr id="15" name="TextBox 14"/>
            <p:cNvSpPr txBox="1"/>
            <p:nvPr/>
          </p:nvSpPr>
          <p:spPr>
            <a:xfrm>
              <a:off x="584447" y="6402617"/>
              <a:ext cx="3733800" cy="246221"/>
            </a:xfrm>
            <a:prstGeom prst="rect">
              <a:avLst/>
            </a:prstGeom>
            <a:noFill/>
          </p:spPr>
          <p:txBody>
            <a:bodyPr wrap="square" rtlCol="0">
              <a:spAutoFit/>
            </a:bodyPr>
            <a:lstStyle/>
            <a:p>
              <a:r>
                <a:rPr lang="en-US" sz="1000" dirty="0" smtClean="0"/>
                <a:t>(</a:t>
              </a:r>
              <a:r>
                <a:rPr lang="en-US" sz="1000" dirty="0"/>
                <a:t>F</a:t>
              </a:r>
              <a:r>
                <a:rPr lang="en-US" sz="1000" dirty="0" smtClean="0"/>
                <a:t>rom LDWF sampling in Breton Sound; 2010 dataset incomplete)</a:t>
              </a:r>
              <a:endParaRPr lang="en-US" sz="1000" dirty="0"/>
            </a:p>
          </p:txBody>
        </p:sp>
      </p:grpSp>
    </p:spTree>
    <p:extLst>
      <p:ext uri="{BB962C8B-B14F-4D97-AF65-F5344CB8AC3E}">
        <p14:creationId xmlns:p14="http://schemas.microsoft.com/office/powerpoint/2010/main" val="1278622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1390" y="4572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en-US" sz="2000" dirty="0" smtClean="0">
                <a:cs typeface="Arial" charset="0"/>
              </a:rPr>
              <a:t>Eastern Oyster</a:t>
            </a:r>
          </a:p>
        </p:txBody>
      </p:sp>
      <p:sp>
        <p:nvSpPr>
          <p:cNvPr id="6" name="TextBox 5"/>
          <p:cNvSpPr txBox="1"/>
          <p:nvPr/>
        </p:nvSpPr>
        <p:spPr>
          <a:xfrm>
            <a:off x="304800" y="990600"/>
            <a:ext cx="8458940" cy="1323439"/>
          </a:xfrm>
          <a:prstGeom prst="rect">
            <a:avLst/>
          </a:prstGeom>
          <a:noFill/>
        </p:spPr>
        <p:txBody>
          <a:bodyPr wrap="square" rtlCol="0">
            <a:spAutoFit/>
          </a:bodyPr>
          <a:lstStyle/>
          <a:p>
            <a:pPr marL="285750" indent="-285750">
              <a:buFont typeface="Arial" pitchFamily="34" charset="0"/>
              <a:buChar char="•"/>
            </a:pPr>
            <a:r>
              <a:rPr lang="en-US" sz="1600" dirty="0" smtClean="0"/>
              <a:t>Caernarvon Diversion constructed to help increase oyster productivity by decreasing salinities, thus reducing diseases and predation</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LDWF monitors seed- and sack-size oysters in meter-square plots on public grounds, also conducts boarding surveys of oyster dredgers</a:t>
            </a:r>
          </a:p>
        </p:txBody>
      </p:sp>
      <p:sp>
        <p:nvSpPr>
          <p:cNvPr id="8" name="TextBox 7"/>
          <p:cNvSpPr txBox="1"/>
          <p:nvPr/>
        </p:nvSpPr>
        <p:spPr>
          <a:xfrm>
            <a:off x="304800" y="2514600"/>
            <a:ext cx="4137765" cy="1815882"/>
          </a:xfrm>
          <a:prstGeom prst="rect">
            <a:avLst/>
          </a:prstGeom>
          <a:noFill/>
        </p:spPr>
        <p:txBody>
          <a:bodyPr wrap="square" rtlCol="0">
            <a:spAutoFit/>
          </a:bodyPr>
          <a:lstStyle/>
          <a:p>
            <a:pPr marL="285750" indent="-285750">
              <a:buFont typeface="Arial" pitchFamily="34" charset="0"/>
              <a:buChar char="•"/>
            </a:pPr>
            <a:r>
              <a:rPr lang="en-US" sz="1600" dirty="0" smtClean="0"/>
              <a:t>Production </a:t>
            </a:r>
            <a:r>
              <a:rPr lang="en-US" sz="1600" dirty="0"/>
              <a:t>shifted eastward with mortality at upper-estuary reefs and rehabilitation of lower-estuary </a:t>
            </a:r>
            <a:r>
              <a:rPr lang="en-US" sz="1600" dirty="0" smtClean="0"/>
              <a:t>reefs</a:t>
            </a:r>
          </a:p>
          <a:p>
            <a:pPr marL="285750" indent="-285750">
              <a:buFont typeface="Arial" pitchFamily="34" charset="0"/>
              <a:buChar char="•"/>
            </a:pPr>
            <a:endParaRPr lang="en-US" sz="1600" dirty="0"/>
          </a:p>
          <a:p>
            <a:pPr marL="285750" indent="-285750">
              <a:buFont typeface="Arial" pitchFamily="34" charset="0"/>
              <a:buChar char="•"/>
            </a:pPr>
            <a:r>
              <a:rPr lang="en-US" sz="1600" dirty="0"/>
              <a:t>Oyster productivity increased substantially following opening of Caernarvon </a:t>
            </a:r>
            <a:r>
              <a:rPr lang="en-US" sz="1600" dirty="0" smtClean="0"/>
              <a:t>Diversion</a:t>
            </a:r>
            <a:endParaRPr lang="en-US" sz="1600" dirty="0"/>
          </a:p>
          <a:p>
            <a:endParaRPr lang="en-US" sz="1600" dirty="0" smtClean="0"/>
          </a:p>
        </p:txBody>
      </p:sp>
      <p:grpSp>
        <p:nvGrpSpPr>
          <p:cNvPr id="11" name="Group 10"/>
          <p:cNvGrpSpPr/>
          <p:nvPr/>
        </p:nvGrpSpPr>
        <p:grpSpPr>
          <a:xfrm>
            <a:off x="4648200" y="2163192"/>
            <a:ext cx="3937339" cy="4553976"/>
            <a:chOff x="4648200" y="2163192"/>
            <a:chExt cx="3937339" cy="4553976"/>
          </a:xfrm>
        </p:grpSpPr>
        <p:graphicFrame>
          <p:nvGraphicFramePr>
            <p:cNvPr id="7" name="Chart 6"/>
            <p:cNvGraphicFramePr>
              <a:graphicFrameLocks/>
            </p:cNvGraphicFramePr>
            <p:nvPr>
              <p:extLst>
                <p:ext uri="{D42A27DB-BD31-4B8C-83A1-F6EECF244321}">
                  <p14:modId xmlns:p14="http://schemas.microsoft.com/office/powerpoint/2010/main" val="3032900474"/>
                </p:ext>
              </p:extLst>
            </p:nvPr>
          </p:nvGraphicFramePr>
          <p:xfrm>
            <a:off x="4724399" y="4267201"/>
            <a:ext cx="3810001"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6470947"/>
              <a:ext cx="2513860" cy="246221"/>
            </a:xfrm>
            <a:prstGeom prst="rect">
              <a:avLst/>
            </a:prstGeom>
            <a:noFill/>
          </p:spPr>
          <p:txBody>
            <a:bodyPr wrap="square" rtlCol="0">
              <a:spAutoFit/>
            </a:bodyPr>
            <a:lstStyle/>
            <a:p>
              <a:r>
                <a:rPr lang="en-US" sz="1000" dirty="0" smtClean="0"/>
                <a:t>(Data from LDWF sampling in Breton Sound)</a:t>
              </a:r>
              <a:endParaRPr lang="en-US" sz="1000" dirty="0"/>
            </a:p>
          </p:txBody>
        </p:sp>
        <p:graphicFrame>
          <p:nvGraphicFramePr>
            <p:cNvPr id="10" name="Chart 9"/>
            <p:cNvGraphicFramePr>
              <a:graphicFrameLocks/>
            </p:cNvGraphicFramePr>
            <p:nvPr>
              <p:extLst>
                <p:ext uri="{D42A27DB-BD31-4B8C-83A1-F6EECF244321}">
                  <p14:modId xmlns:p14="http://schemas.microsoft.com/office/powerpoint/2010/main" val="3683896132"/>
                </p:ext>
              </p:extLst>
            </p:nvPr>
          </p:nvGraphicFramePr>
          <p:xfrm>
            <a:off x="4648200" y="2163192"/>
            <a:ext cx="3937339" cy="2150715"/>
          </p:xfrm>
          <a:graphic>
            <a:graphicData uri="http://schemas.openxmlformats.org/drawingml/2006/chart">
              <c:chart xmlns:c="http://schemas.openxmlformats.org/drawingml/2006/chart" xmlns:r="http://schemas.openxmlformats.org/officeDocument/2006/relationships" r:id="rId4"/>
            </a:graphicData>
          </a:graphic>
        </p:graphicFrame>
      </p:grpSp>
      <p:sp>
        <p:nvSpPr>
          <p:cNvPr id="5" name="TextBox 4"/>
          <p:cNvSpPr txBox="1"/>
          <p:nvPr/>
        </p:nvSpPr>
        <p:spPr>
          <a:xfrm>
            <a:off x="304799" y="4267199"/>
            <a:ext cx="4137765" cy="2062103"/>
          </a:xfrm>
          <a:prstGeom prst="rect">
            <a:avLst/>
          </a:prstGeom>
          <a:noFill/>
        </p:spPr>
        <p:txBody>
          <a:bodyPr wrap="square" rtlCol="0">
            <a:spAutoFit/>
          </a:bodyPr>
          <a:lstStyle/>
          <a:p>
            <a:pPr marL="285750" indent="-285750">
              <a:buFont typeface="Arial" pitchFamily="34" charset="0"/>
              <a:buChar char="•"/>
            </a:pPr>
            <a:r>
              <a:rPr lang="en-US" sz="1600" dirty="0"/>
              <a:t>Unclear just how much of trends due to diversions</a:t>
            </a:r>
          </a:p>
          <a:p>
            <a:pPr marL="742950" lvl="1" indent="-285750">
              <a:buFont typeface="Wingdings" pitchFamily="2" charset="2"/>
              <a:buChar char="Ø"/>
            </a:pPr>
            <a:r>
              <a:rPr lang="en-US" sz="1600" dirty="0"/>
              <a:t>LDWF Monitoring stations also receive flow from Mississippi River Delta</a:t>
            </a:r>
          </a:p>
          <a:p>
            <a:pPr marL="742950" lvl="1" indent="-285750">
              <a:buFont typeface="Wingdings" pitchFamily="2" charset="2"/>
              <a:buChar char="Ø"/>
            </a:pPr>
            <a:r>
              <a:rPr lang="en-US" sz="1600" dirty="0"/>
              <a:t>Being sessile, oysters affected by additional factors such as harvest pressure, storms, substrate availability</a:t>
            </a:r>
          </a:p>
          <a:p>
            <a:endParaRPr lang="en-US" sz="1600" dirty="0"/>
          </a:p>
        </p:txBody>
      </p:sp>
    </p:spTree>
    <p:extLst>
      <p:ext uri="{BB962C8B-B14F-4D97-AF65-F5344CB8AC3E}">
        <p14:creationId xmlns:p14="http://schemas.microsoft.com/office/powerpoint/2010/main" val="306483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1390" y="4572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en-US" sz="2000" dirty="0" smtClean="0">
                <a:cs typeface="Arial" charset="0"/>
              </a:rPr>
              <a:t>Speckled Trout</a:t>
            </a:r>
          </a:p>
        </p:txBody>
      </p:sp>
      <p:graphicFrame>
        <p:nvGraphicFramePr>
          <p:cNvPr id="5" name="Chart 4"/>
          <p:cNvGraphicFramePr>
            <a:graphicFrameLocks/>
          </p:cNvGraphicFramePr>
          <p:nvPr>
            <p:extLst>
              <p:ext uri="{D42A27DB-BD31-4B8C-83A1-F6EECF244321}">
                <p14:modId xmlns:p14="http://schemas.microsoft.com/office/powerpoint/2010/main" val="3552989333"/>
              </p:ext>
            </p:extLst>
          </p:nvPr>
        </p:nvGraphicFramePr>
        <p:xfrm>
          <a:off x="381000" y="990600"/>
          <a:ext cx="3890546" cy="243839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702301" y="3606596"/>
            <a:ext cx="1968422" cy="132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442565" y="990600"/>
            <a:ext cx="4549035" cy="2800767"/>
          </a:xfrm>
          <a:prstGeom prst="rect">
            <a:avLst/>
          </a:prstGeom>
          <a:noFill/>
        </p:spPr>
        <p:txBody>
          <a:bodyPr wrap="square" rtlCol="0">
            <a:spAutoFit/>
          </a:bodyPr>
          <a:lstStyle/>
          <a:p>
            <a:pPr marL="285750" indent="-285750">
              <a:buFont typeface="Arial" pitchFamily="34" charset="0"/>
              <a:buChar char="•"/>
            </a:pPr>
            <a:r>
              <a:rPr lang="en-US" sz="1600" dirty="0"/>
              <a:t>P</a:t>
            </a:r>
            <a:r>
              <a:rPr lang="en-US" sz="1600" dirty="0" smtClean="0"/>
              <a:t>reference for higher salinities, could be affected by increased freshwater inflow</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CPUE from gill nets variable but generally steady over time</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Post-diversion reductions in catches at upper-estuary locations observed,  but catches at these sites were always low </a:t>
            </a:r>
          </a:p>
          <a:p>
            <a:pPr marL="285750" indent="-285750">
              <a:buFont typeface="Arial" pitchFamily="34" charset="0"/>
              <a:buChar char="•"/>
            </a:pPr>
            <a:endParaRPr lang="en-US" sz="1600" dirty="0"/>
          </a:p>
          <a:p>
            <a:pPr marL="285750" indent="-285750">
              <a:buFont typeface="Arial" pitchFamily="34" charset="0"/>
              <a:buChar char="•"/>
            </a:pPr>
            <a:endParaRPr lang="en-US" sz="1600" dirty="0"/>
          </a:p>
        </p:txBody>
      </p:sp>
      <p:grpSp>
        <p:nvGrpSpPr>
          <p:cNvPr id="16" name="Group 15"/>
          <p:cNvGrpSpPr/>
          <p:nvPr/>
        </p:nvGrpSpPr>
        <p:grpSpPr>
          <a:xfrm>
            <a:off x="381000" y="3589968"/>
            <a:ext cx="8168640" cy="2979429"/>
            <a:chOff x="381000" y="3589968"/>
            <a:chExt cx="8168640" cy="2979429"/>
          </a:xfrm>
        </p:grpSpPr>
        <p:sp>
          <p:nvSpPr>
            <p:cNvPr id="12" name="TextBox 11"/>
            <p:cNvSpPr txBox="1"/>
            <p:nvPr/>
          </p:nvSpPr>
          <p:spPr>
            <a:xfrm>
              <a:off x="381000" y="3792630"/>
              <a:ext cx="4495800" cy="2062103"/>
            </a:xfrm>
            <a:prstGeom prst="rect">
              <a:avLst/>
            </a:prstGeom>
            <a:noFill/>
          </p:spPr>
          <p:txBody>
            <a:bodyPr wrap="square" rtlCol="0">
              <a:spAutoFit/>
            </a:bodyPr>
            <a:lstStyle/>
            <a:p>
              <a:pPr marL="285750" indent="-285750">
                <a:buFont typeface="Arial" pitchFamily="34" charset="0"/>
                <a:buChar char="•"/>
              </a:pPr>
              <a:r>
                <a:rPr lang="en-US" sz="1600" dirty="0" smtClean="0"/>
                <a:t>Ecosystem modeling indicated a negative relationship between salinity and trout biomass</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Trout still expected to occur at pre-diversion levels at higher-salinity end of estuary</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Thus, increased freshwater inflow hasn’t affected overall distribution pattern</a:t>
              </a:r>
              <a:endParaRPr lang="en-US" sz="1600" dirty="0"/>
            </a:p>
          </p:txBody>
        </p:sp>
        <p:grpSp>
          <p:nvGrpSpPr>
            <p:cNvPr id="15" name="Group 14"/>
            <p:cNvGrpSpPr/>
            <p:nvPr/>
          </p:nvGrpSpPr>
          <p:grpSpPr>
            <a:xfrm>
              <a:off x="4114800" y="3589968"/>
              <a:ext cx="4434840" cy="2979429"/>
              <a:chOff x="4114800" y="3589968"/>
              <a:chExt cx="4434840" cy="2979429"/>
            </a:xfrm>
          </p:grpSpPr>
          <p:grpSp>
            <p:nvGrpSpPr>
              <p:cNvPr id="13" name="Group 12"/>
              <p:cNvGrpSpPr/>
              <p:nvPr/>
            </p:nvGrpSpPr>
            <p:grpSpPr>
              <a:xfrm>
                <a:off x="4114800" y="3589968"/>
                <a:ext cx="4434840" cy="2709952"/>
                <a:chOff x="4114800" y="3589968"/>
                <a:chExt cx="4434840" cy="2709952"/>
              </a:xfrm>
            </p:grpSpPr>
            <p:grpSp>
              <p:nvGrpSpPr>
                <p:cNvPr id="6" name="Group 5"/>
                <p:cNvGrpSpPr/>
                <p:nvPr/>
              </p:nvGrpSpPr>
              <p:grpSpPr>
                <a:xfrm>
                  <a:off x="4114800" y="3606598"/>
                  <a:ext cx="4434840" cy="2693322"/>
                  <a:chOff x="4114800" y="3606598"/>
                  <a:chExt cx="4434840" cy="2693322"/>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775" t="45103" r="14669" b="24395"/>
                  <a:stretch/>
                </p:blipFill>
                <p:spPr bwMode="auto">
                  <a:xfrm>
                    <a:off x="5257800" y="3606598"/>
                    <a:ext cx="3291840" cy="2693322"/>
                  </a:xfrm>
                  <a:prstGeom prst="rect">
                    <a:avLst/>
                  </a:prstGeom>
                  <a:ln>
                    <a:noFill/>
                  </a:ln>
                  <a:extLst>
                    <a:ext uri="{53640926-AAD7-44D8-BBD7-CCE9431645EC}">
                      <a14:shadowObscured xmlns:a14="http://schemas.microsoft.com/office/drawing/2010/main"/>
                    </a:ext>
                  </a:extLst>
                </p:spPr>
              </p:pic>
              <p:sp>
                <p:nvSpPr>
                  <p:cNvPr id="18" name="Rounded Rectangle 17"/>
                  <p:cNvSpPr/>
                  <p:nvPr/>
                </p:nvSpPr>
                <p:spPr>
                  <a:xfrm>
                    <a:off x="5638800" y="5029200"/>
                    <a:ext cx="304800" cy="45720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391400" y="5151268"/>
                    <a:ext cx="304800" cy="45720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urved Connector 20"/>
                  <p:cNvCxnSpPr/>
                  <p:nvPr/>
                </p:nvCxnSpPr>
                <p:spPr>
                  <a:xfrm>
                    <a:off x="4114800" y="4823681"/>
                    <a:ext cx="3276600" cy="434119"/>
                  </a:xfrm>
                  <a:prstGeom prst="curvedConnector3">
                    <a:avLst>
                      <a:gd name="adj1" fmla="val 65173"/>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a:endCxn id="18" idx="1"/>
                  </p:cNvCxnSpPr>
                  <p:nvPr/>
                </p:nvCxnSpPr>
                <p:spPr>
                  <a:xfrm>
                    <a:off x="4190260" y="4823681"/>
                    <a:ext cx="1448540" cy="434119"/>
                  </a:xfrm>
                  <a:prstGeom prst="curvedConnector3">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5581650" y="3589968"/>
                  <a:ext cx="2114550" cy="148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6513375" y="6323176"/>
                <a:ext cx="1756049" cy="246221"/>
              </a:xfrm>
              <a:prstGeom prst="rect">
                <a:avLst/>
              </a:prstGeom>
              <a:noFill/>
            </p:spPr>
            <p:txBody>
              <a:bodyPr wrap="square" rtlCol="0">
                <a:spAutoFit/>
              </a:bodyPr>
              <a:lstStyle/>
              <a:p>
                <a:r>
                  <a:rPr lang="en-US" sz="1000" dirty="0" smtClean="0"/>
                  <a:t>From: de  </a:t>
                </a:r>
                <a:r>
                  <a:rPr lang="en-US" sz="1000" dirty="0" err="1" smtClean="0"/>
                  <a:t>Mutsert</a:t>
                </a:r>
                <a:r>
                  <a:rPr lang="en-US" sz="1000" dirty="0" smtClean="0"/>
                  <a:t> (2010)</a:t>
                </a:r>
                <a:endParaRPr lang="en-US" sz="1000" dirty="0"/>
              </a:p>
            </p:txBody>
          </p:sp>
        </p:grpSp>
      </p:grpSp>
      <p:sp>
        <p:nvSpPr>
          <p:cNvPr id="22" name="TextBox 21"/>
          <p:cNvSpPr txBox="1"/>
          <p:nvPr/>
        </p:nvSpPr>
        <p:spPr>
          <a:xfrm>
            <a:off x="708765" y="3431076"/>
            <a:ext cx="3733800" cy="246221"/>
          </a:xfrm>
          <a:prstGeom prst="rect">
            <a:avLst/>
          </a:prstGeom>
          <a:noFill/>
        </p:spPr>
        <p:txBody>
          <a:bodyPr wrap="square" rtlCol="0">
            <a:spAutoFit/>
          </a:bodyPr>
          <a:lstStyle/>
          <a:p>
            <a:r>
              <a:rPr lang="en-US" sz="1000" dirty="0" smtClean="0"/>
              <a:t>(</a:t>
            </a:r>
            <a:r>
              <a:rPr lang="en-US" sz="1000" dirty="0"/>
              <a:t>F</a:t>
            </a:r>
            <a:r>
              <a:rPr lang="en-US" sz="1000" dirty="0" smtClean="0"/>
              <a:t>rom LDWF sampling in Breton Sound; 2010 dataset incomplete)</a:t>
            </a:r>
            <a:endParaRPr lang="en-US" sz="1000" dirty="0"/>
          </a:p>
        </p:txBody>
      </p:sp>
    </p:spTree>
    <p:extLst>
      <p:ext uri="{BB962C8B-B14F-4D97-AF65-F5344CB8AC3E}">
        <p14:creationId xmlns:p14="http://schemas.microsoft.com/office/powerpoint/2010/main" val="3368548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800"/>
          </a:xfrm>
          <a:prstGeom prst="rect">
            <a:avLst/>
          </a:prstGeom>
          <a:solidFill>
            <a:srgbClr val="009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3" name="Footer Placeholder 1"/>
          <p:cNvSpPr>
            <a:spLocks noGrp="1"/>
          </p:cNvSpPr>
          <p:nvPr>
            <p:ph type="ftr" sz="quarter" idx="11"/>
          </p:nvPr>
        </p:nvSpPr>
        <p:spPr>
          <a:xfrm>
            <a:off x="2324100" y="6492875"/>
            <a:ext cx="4495800" cy="365125"/>
          </a:xfrm>
        </p:spPr>
        <p:txBody>
          <a:bodyPr/>
          <a:lstStyle/>
          <a:p>
            <a:pPr>
              <a:defRPr/>
            </a:pPr>
            <a:endParaRPr lang="en-US" sz="1000" b="1" dirty="0">
              <a:solidFill>
                <a:schemeClr val="bg1">
                  <a:lumMod val="50000"/>
                </a:schemeClr>
              </a:solidFill>
              <a:cs typeface="Arial" pitchFamily="34" charset="0"/>
            </a:endParaRPr>
          </a:p>
          <a:p>
            <a:pPr>
              <a:defRPr/>
            </a:pPr>
            <a:r>
              <a:rPr lang="en-US" sz="1000" dirty="0">
                <a:solidFill>
                  <a:schemeClr val="bg1">
                    <a:lumMod val="50000"/>
                  </a:schemeClr>
                </a:solidFill>
                <a:cs typeface="Arial" pitchFamily="34" charset="0"/>
              </a:rPr>
              <a:t>Coastal Protection and Restoration Authority of Louisiana</a:t>
            </a:r>
          </a:p>
        </p:txBody>
      </p:sp>
      <p:sp>
        <p:nvSpPr>
          <p:cNvPr id="4" name="TextBox 3"/>
          <p:cNvSpPr txBox="1">
            <a:spLocks noChangeArrowheads="1"/>
          </p:cNvSpPr>
          <p:nvPr/>
        </p:nvSpPr>
        <p:spPr bwMode="auto">
          <a:xfrm>
            <a:off x="120650" y="43180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3600" dirty="0" smtClean="0">
                <a:cs typeface="Arial" charset="0"/>
              </a:rPr>
              <a:t>Food Web Interactions</a:t>
            </a:r>
            <a:endParaRPr lang="en-US" altLang="en-US" sz="3600" dirty="0">
              <a:cs typeface="Arial" charset="0"/>
            </a:endParaRPr>
          </a:p>
        </p:txBody>
      </p:sp>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r="47497"/>
          <a:stretch/>
        </p:blipFill>
        <p:spPr>
          <a:xfrm>
            <a:off x="5562600" y="1375630"/>
            <a:ext cx="1645920" cy="2194560"/>
          </a:xfrm>
          <a:prstGeom prst="rect">
            <a:avLst/>
          </a:prstGeom>
        </p:spPr>
      </p:pic>
      <p:pic>
        <p:nvPicPr>
          <p:cNvPr id="8" name="Picture 7"/>
          <p:cNvPicPr>
            <a:picLocks/>
          </p:cNvPicPr>
          <p:nvPr/>
        </p:nvPicPr>
        <p:blipFill rotWithShape="1">
          <a:blip r:embed="rId4">
            <a:extLst>
              <a:ext uri="{28A0092B-C50C-407E-A947-70E740481C1C}">
                <a14:useLocalDpi xmlns:a14="http://schemas.microsoft.com/office/drawing/2010/main" val="0"/>
              </a:ext>
            </a:extLst>
          </a:blip>
          <a:srcRect r="13986"/>
          <a:stretch/>
        </p:blipFill>
        <p:spPr>
          <a:xfrm>
            <a:off x="7315200" y="1375630"/>
            <a:ext cx="1645920" cy="2194560"/>
          </a:xfrm>
          <a:prstGeom prst="rect">
            <a:avLst/>
          </a:prstGeom>
        </p:spPr>
      </p:pic>
      <p:sp>
        <p:nvSpPr>
          <p:cNvPr id="9" name="TextBox 8"/>
          <p:cNvSpPr txBox="1"/>
          <p:nvPr/>
        </p:nvSpPr>
        <p:spPr>
          <a:xfrm>
            <a:off x="227860" y="1219200"/>
            <a:ext cx="5105400" cy="2308324"/>
          </a:xfrm>
          <a:prstGeom prst="rect">
            <a:avLst/>
          </a:prstGeom>
          <a:noFill/>
        </p:spPr>
        <p:txBody>
          <a:bodyPr wrap="square" rtlCol="0">
            <a:spAutoFit/>
          </a:bodyPr>
          <a:lstStyle/>
          <a:p>
            <a:pPr marL="285750" indent="-285750">
              <a:buFont typeface="Arial" pitchFamily="34" charset="0"/>
              <a:buChar char="•"/>
            </a:pPr>
            <a:r>
              <a:rPr lang="en-US" sz="1600" dirty="0" smtClean="0"/>
              <a:t>Riverine inflow provides critical inputs of freshwater, nutrients, and sediment </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These inputs have been shown to increase plant productivity (e.g. algae, phytoplankton, SAV, emergent vegetation)</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Increased plant production should benefit the rest of the estuarine food web</a:t>
            </a:r>
          </a:p>
        </p:txBody>
      </p:sp>
      <p:grpSp>
        <p:nvGrpSpPr>
          <p:cNvPr id="11" name="Group 10"/>
          <p:cNvGrpSpPr/>
          <p:nvPr/>
        </p:nvGrpSpPr>
        <p:grpSpPr>
          <a:xfrm>
            <a:off x="-76199" y="3676317"/>
            <a:ext cx="9037319" cy="3121383"/>
            <a:chOff x="17243980" y="8054301"/>
            <a:chExt cx="15720650" cy="5809585"/>
          </a:xfrm>
        </p:grpSpPr>
        <p:grpSp>
          <p:nvGrpSpPr>
            <p:cNvPr id="12" name="Group 11"/>
            <p:cNvGrpSpPr/>
            <p:nvPr/>
          </p:nvGrpSpPr>
          <p:grpSpPr>
            <a:xfrm>
              <a:off x="17627410" y="8054301"/>
              <a:ext cx="15337220" cy="5592236"/>
              <a:chOff x="19583400" y="10736070"/>
              <a:chExt cx="10590018" cy="5936828"/>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83400" y="10736070"/>
                <a:ext cx="10590018" cy="5936828"/>
              </a:xfrm>
              <a:prstGeom prst="rect">
                <a:avLst/>
              </a:prstGeom>
            </p:spPr>
          </p:pic>
          <p:sp>
            <p:nvSpPr>
              <p:cNvPr id="15" name="TextBox 14"/>
              <p:cNvSpPr txBox="1"/>
              <p:nvPr/>
            </p:nvSpPr>
            <p:spPr>
              <a:xfrm>
                <a:off x="20723512" y="12946883"/>
                <a:ext cx="1540174" cy="758644"/>
              </a:xfrm>
              <a:prstGeom prst="rect">
                <a:avLst/>
              </a:prstGeom>
              <a:solidFill>
                <a:schemeClr val="bg1"/>
              </a:solidFill>
            </p:spPr>
            <p:txBody>
              <a:bodyPr wrap="square" lIns="0" tIns="91440" rIns="0" bIns="91440" rtlCol="0">
                <a:spAutoFit/>
              </a:bodyPr>
              <a:lstStyle/>
              <a:p>
                <a:pPr algn="r"/>
                <a:r>
                  <a:rPr lang="en-US" sz="1200" dirty="0" smtClean="0">
                    <a:solidFill>
                      <a:schemeClr val="tx1">
                        <a:lumMod val="85000"/>
                        <a:lumOff val="15000"/>
                      </a:schemeClr>
                    </a:solidFill>
                    <a:latin typeface="Arial" pitchFamily="34" charset="0"/>
                    <a:cs typeface="Arial" pitchFamily="34" charset="0"/>
                  </a:rPr>
                  <a:t>Aquatic vegetation</a:t>
                </a:r>
              </a:p>
            </p:txBody>
          </p:sp>
        </p:grpSp>
        <p:sp>
          <p:nvSpPr>
            <p:cNvPr id="13" name="TextBox 12"/>
            <p:cNvSpPr txBox="1"/>
            <p:nvPr/>
          </p:nvSpPr>
          <p:spPr>
            <a:xfrm>
              <a:off x="17243980" y="12506187"/>
              <a:ext cx="5495837" cy="1357699"/>
            </a:xfrm>
            <a:prstGeom prst="rect">
              <a:avLst/>
            </a:prstGeom>
            <a:noFill/>
          </p:spPr>
          <p:txBody>
            <a:bodyPr wrap="square" lIns="512035" tIns="256017" rIns="512035" bIns="256017" rtlCol="0">
              <a:spAutoFit/>
            </a:bodyPr>
            <a:lstStyle/>
            <a:p>
              <a:r>
                <a:rPr lang="en-US" sz="1100" dirty="0" smtClean="0">
                  <a:latin typeface="Arial" pitchFamily="34" charset="0"/>
                  <a:cs typeface="Arial" pitchFamily="34" charset="0"/>
                </a:rPr>
                <a:t>Adapted from Day et al. (2013)</a:t>
              </a:r>
            </a:p>
          </p:txBody>
        </p:sp>
      </p:grpSp>
    </p:spTree>
    <p:extLst>
      <p:ext uri="{BB962C8B-B14F-4D97-AF65-F5344CB8AC3E}">
        <p14:creationId xmlns:p14="http://schemas.microsoft.com/office/powerpoint/2010/main" val="4292530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3948</TotalTime>
  <Words>3382</Words>
  <Application>Microsoft Office PowerPoint</Application>
  <PresentationFormat>On-screen Show (4:3)</PresentationFormat>
  <Paragraphs>399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Wildlife and Fisheries Responses to Existing Freshwater Diversions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LADNR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Louisiana’s Coastwide Reference Monitoring System-Wetlands (CRMS)</dc:title>
  <dc:creator>David Lindquist</dc:creator>
  <cp:lastModifiedBy>David Lindquist</cp:lastModifiedBy>
  <cp:revision>264</cp:revision>
  <cp:lastPrinted>2014-04-29T14:36:42Z</cp:lastPrinted>
  <dcterms:created xsi:type="dcterms:W3CDTF">2014-04-02T12:52:01Z</dcterms:created>
  <dcterms:modified xsi:type="dcterms:W3CDTF">2014-04-29T21:02:19Z</dcterms:modified>
</cp:coreProperties>
</file>