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2" r:id="rId2"/>
    <p:sldMasterId id="2147483684" r:id="rId3"/>
    <p:sldMasterId id="2147483696" r:id="rId4"/>
  </p:sldMasterIdLst>
  <p:notesMasterIdLst>
    <p:notesMasterId r:id="rId25"/>
  </p:notesMasterIdLst>
  <p:handoutMasterIdLst>
    <p:handoutMasterId r:id="rId26"/>
  </p:handoutMasterIdLst>
  <p:sldIdLst>
    <p:sldId id="266" r:id="rId5"/>
    <p:sldId id="372" r:id="rId6"/>
    <p:sldId id="338" r:id="rId7"/>
    <p:sldId id="387" r:id="rId8"/>
    <p:sldId id="374" r:id="rId9"/>
    <p:sldId id="388" r:id="rId10"/>
    <p:sldId id="389" r:id="rId11"/>
    <p:sldId id="390" r:id="rId12"/>
    <p:sldId id="375" r:id="rId13"/>
    <p:sldId id="377" r:id="rId14"/>
    <p:sldId id="376" r:id="rId15"/>
    <p:sldId id="392" r:id="rId16"/>
    <p:sldId id="393" r:id="rId17"/>
    <p:sldId id="379" r:id="rId18"/>
    <p:sldId id="380" r:id="rId19"/>
    <p:sldId id="383" r:id="rId20"/>
    <p:sldId id="394" r:id="rId21"/>
    <p:sldId id="395" r:id="rId22"/>
    <p:sldId id="386" r:id="rId23"/>
    <p:sldId id="369" r:id="rId24"/>
  </p:sldIdLst>
  <p:sldSz cx="9144000" cy="6858000" type="screen4x3"/>
  <p:notesSz cx="6858000" cy="91995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3" algn="l" defTabSz="91435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0" algn="l" defTabSz="91435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36" algn="l" defTabSz="91435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3" algn="l" defTabSz="91435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 Kleiss" initials="bak" lastIdx="1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1" autoAdjust="0"/>
    <p:restoredTop sz="87832" autoAdjust="0"/>
  </p:normalViewPr>
  <p:slideViewPr>
    <p:cSldViewPr snapToGrid="0">
      <p:cViewPr varScale="1">
        <p:scale>
          <a:sx n="74" d="100"/>
          <a:sy n="74" d="100"/>
        </p:scale>
        <p:origin x="-145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0" y="212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744" y="-78"/>
      </p:cViewPr>
      <p:guideLst>
        <p:guide orient="horz" pos="289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A77B41B-3EEF-41CD-B1C1-AF4763E6568B}" type="datetimeFigureOut">
              <a:rPr lang="en-US"/>
              <a:pPr>
                <a:defRPr/>
              </a:pPr>
              <a:t>4/29/2014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760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3760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C3544B7-A4D5-4614-9061-5351FE241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013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1888" y="688975"/>
            <a:ext cx="4600575" cy="3451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70388"/>
            <a:ext cx="54864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760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3760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6E9849D-A675-4E68-9006-546874850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023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F27E2-B8FE-4666-89B9-AEDA2D2325BA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discussion of the sediment data analysis.  Here I will mention the apparent long term decreases in sediment loads, but will also address some of the uncertainty in these estimates</a:t>
            </a:r>
            <a:r>
              <a:rPr lang="en-US" baseline="0" dirty="0" smtClean="0"/>
              <a:t> (historical gage locations vary, measurement techniques are not the same, possible accelerated loads in the 1800s due to New Madrid earthquake, and clearing of banks for steamboats, etc).  I will also discuss how we need to distinguish between fine loads and sand loads.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discussion of the use of dredge</a:t>
            </a:r>
            <a:r>
              <a:rPr lang="en-US" baseline="0" dirty="0" smtClean="0"/>
              <a:t> records with note of the increase due to change from 40’ to 45’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discussion of the use of dredge</a:t>
            </a:r>
            <a:r>
              <a:rPr lang="en-US" baseline="0" dirty="0" smtClean="0"/>
              <a:t> records with note of the increase due to change from 40’ to 45’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discussion of the use of dredge</a:t>
            </a:r>
            <a:r>
              <a:rPr lang="en-US" baseline="0" dirty="0" smtClean="0"/>
              <a:t> records with note of the increase due to change from 40’ to 45’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r>
              <a:rPr lang="en-US" baseline="0" dirty="0" smtClean="0"/>
              <a:t> how we integrate all the various geomorphic assessment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Geomorphic</a:t>
            </a:r>
            <a:r>
              <a:rPr lang="en-US" baseline="0" dirty="0" smtClean="0"/>
              <a:t> trends 1960s to 1970s with mention of the 1973 flood.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Geomorphic</a:t>
            </a:r>
            <a:r>
              <a:rPr lang="en-US" baseline="0" dirty="0" smtClean="0"/>
              <a:t> trends 1970s to 2000s.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Geomorphic</a:t>
            </a:r>
            <a:r>
              <a:rPr lang="en-US" baseline="0" dirty="0" smtClean="0"/>
              <a:t> trends 1970s to 2000s.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Geomorphic</a:t>
            </a:r>
            <a:r>
              <a:rPr lang="en-US" baseline="0" dirty="0" smtClean="0"/>
              <a:t> trends 1970s to 2000s.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listing of the various tasks in the geomorphic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talk about the primary products of</a:t>
            </a:r>
            <a:r>
              <a:rPr lang="en-US" baseline="0" dirty="0" smtClean="0"/>
              <a:t> the geomorphic assessment, and how it provides the foundation upon which the modeling efforts must build.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5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listing of the various tasks in the geomorphic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listing of the various tasks in the geomorphic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5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discussion about the use of hydrographic</a:t>
            </a:r>
            <a:r>
              <a:rPr lang="en-US" baseline="0" dirty="0" smtClean="0"/>
              <a:t> surveys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discussion about the use of hydrographic</a:t>
            </a:r>
            <a:r>
              <a:rPr lang="en-US" baseline="0" dirty="0" smtClean="0"/>
              <a:t> surveys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discussion about the use of hydrographic</a:t>
            </a:r>
            <a:r>
              <a:rPr lang="en-US" baseline="0" dirty="0" smtClean="0"/>
              <a:t> surveys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discussion about the use of hydrographic</a:t>
            </a:r>
            <a:r>
              <a:rPr lang="en-US" baseline="0" dirty="0" smtClean="0"/>
              <a:t> surveys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description of the use of specific gage records to document channel stability.  Will mention the effects</a:t>
            </a:r>
            <a:r>
              <a:rPr lang="en-US" baseline="0" dirty="0" smtClean="0"/>
              <a:t> of the 1973 flood and subsequent trends.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9849D-A675-4E68-9006-5468748506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7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57E19-D7BD-4207-B0DE-01D8B2A0A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017DA-ABE1-459F-88EE-E397D3D21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A48F-C3AF-4131-8DC3-1A57AAFB0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4080E-E31F-490B-903B-B331DEC4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State of LA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1" y="5410201"/>
            <a:ext cx="763693" cy="7810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04801"/>
            <a:ext cx="21336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1"/>
            <a:ext cx="6248400" cy="5821363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99ABA8-3FC8-43CB-9E81-240B7BA199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F76CF6-198F-4894-BBDA-0D511E76C7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tate of LA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1" y="5410201"/>
            <a:ext cx="763693" cy="7810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19F11B-553A-42C7-8AB7-1621B51434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5F1904-B1AF-494A-95B5-4204291CDB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498D6A-35A0-4BD9-9B91-1BE231DD27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A3C65B-490B-48B4-A299-FD31429A29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5EE140-129D-4472-A25F-640972AC13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FA3E9-F137-4BBB-AE35-72F6E5090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61E419-AF59-4DDB-97B4-30EB39F63D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A2CEC4-B887-4EBD-AA58-515168FF02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F06724-BC69-4277-A358-A1F845B7A8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360378-AB07-4FC8-B183-ADDE83BC1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57E19-D7BD-4207-B0DE-01D8B2A0A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4080E-E31F-490B-903B-B331DEC4C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0" y="5381966"/>
            <a:ext cx="911953" cy="8268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FA3E9-F137-4BBB-AE35-72F6E5090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31CF-4F5E-41F0-8EDE-FFA178F4F9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FE6C5-CC4E-47D8-B72C-4B7856DF06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6A6D5-7CA0-43BE-983D-1CAD02293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31CF-4F5E-41F0-8EDE-FFA178F4F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04C71-2FD6-4A05-B741-DBB6CD9FF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4140-CAC6-4FAC-9F35-FA611BDD1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0223A-F5A5-443F-AEC3-3D14DCBE0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017DA-ABE1-459F-88EE-E397D3D21B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BA48F-C3AF-4131-8DC3-1A57AAFB0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FE6C5-CC4E-47D8-B72C-4B7856DF0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6A6D5-7CA0-43BE-983D-1CAD02293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04C71-2FD6-4A05-B741-DBB6CD9FF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4140-CAC6-4FAC-9F35-FA611BDD1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0223A-F5A5-443F-AEC3-3D14DCBE0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tiff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ppt_camo_bkgrnd-0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fld id="{3BCA0F3D-C404-44A5-B0FD-5A1AB4C2F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4" name="Picture 8" descr="USACE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 userDrawn="1"/>
        </p:nvSpPr>
        <p:spPr bwMode="auto">
          <a:xfrm>
            <a:off x="6223001" y="6340476"/>
            <a:ext cx="2606675" cy="21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400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Template PP cover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952"/>
          <a:stretch>
            <a:fillRect/>
          </a:stretch>
        </p:blipFill>
        <p:spPr bwMode="auto">
          <a:xfrm>
            <a:off x="1" y="0"/>
            <a:ext cx="910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4475" y="5141913"/>
            <a:ext cx="13716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52401" y="6156326"/>
            <a:ext cx="3597275" cy="55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</a:rPr>
              <a:t>US Army Corps of Engineers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000000"/>
                </a:solidFill>
              </a:rPr>
              <a:t>®</a:t>
            </a:r>
          </a:p>
        </p:txBody>
      </p:sp>
      <p:pic>
        <p:nvPicPr>
          <p:cNvPr id="1030" name="Picture 30" descr="Picture1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58" b="348"/>
          <a:stretch>
            <a:fillRect/>
          </a:stretch>
        </p:blipFill>
        <p:spPr bwMode="auto">
          <a:xfrm>
            <a:off x="2951164" y="623888"/>
            <a:ext cx="6192837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Arc 29"/>
          <p:cNvSpPr/>
          <p:nvPr/>
        </p:nvSpPr>
        <p:spPr>
          <a:xfrm rot="158431" flipH="1">
            <a:off x="2968625" y="647700"/>
            <a:ext cx="11891963" cy="13460413"/>
          </a:xfrm>
          <a:prstGeom prst="arc">
            <a:avLst>
              <a:gd name="adj1" fmla="val 16282298"/>
              <a:gd name="adj2" fmla="val 21474658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353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53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706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pt_camo_bkgrnd-0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 defTabSz="642915" hangingPunct="1">
              <a:defRPr sz="1400"/>
            </a:lvl1pPr>
          </a:lstStyle>
          <a:p>
            <a:fld id="{6F059F02-BA93-445C-A335-BBBE7CBBE438}" type="slidenum">
              <a:rPr lang="en-US" smtClean="0">
                <a:solidFill>
                  <a:srgbClr val="000000"/>
                </a:solidFill>
                <a:sym typeface="Georgia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sym typeface="Georgia" pitchFamily="18" charset="0"/>
            </a:endParaRPr>
          </a:p>
        </p:txBody>
      </p:sp>
      <p:pic>
        <p:nvPicPr>
          <p:cNvPr id="3080" name="Picture 8" descr="USACE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</p:spPr>
      </p:pic>
      <p:sp>
        <p:nvSpPr>
          <p:cNvPr id="3081" name="Text Box 9"/>
          <p:cNvSpPr txBox="1">
            <a:spLocks noChangeArrowheads="1"/>
          </p:cNvSpPr>
          <p:nvPr userDrawn="1"/>
        </p:nvSpPr>
        <p:spPr bwMode="auto">
          <a:xfrm>
            <a:off x="6223002" y="6340476"/>
            <a:ext cx="2606675" cy="21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642915"/>
            <a:r>
              <a:rPr lang="en-US" sz="1400" b="1">
                <a:solidFill>
                  <a:srgbClr val="000000"/>
                </a:solidFill>
                <a:sym typeface="Georgia" pitchFamily="18" charset="0"/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  <a:sym typeface="Georgia" pitchFamily="18" charset="0"/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defTabSz="642915"/>
            <a:endParaRPr lang="en-US" sz="1300">
              <a:solidFill>
                <a:srgbClr val="000000"/>
              </a:solidFill>
              <a:sym typeface="Georg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5" indent="-342865" algn="l" rtl="0" fontAlgn="base">
        <a:spcBef>
          <a:spcPct val="5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rtl="0" fontAlgn="base">
        <a:spcBef>
          <a:spcPct val="5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2883" indent="-228576" algn="l" rtl="0" fontAlgn="base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36" indent="-228576" algn="l" rtl="0" fontAlgn="base">
        <a:spcBef>
          <a:spcPct val="5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190" indent="-228576" algn="l" rtl="0" fontAlgn="base">
        <a:spcBef>
          <a:spcPct val="5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343" indent="-228576" algn="l" rtl="0" fontAlgn="base">
        <a:spcBef>
          <a:spcPct val="5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496" indent="-228576" algn="l" rtl="0" fontAlgn="base">
        <a:spcBef>
          <a:spcPct val="5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8650" indent="-228576" algn="l" rtl="0" fontAlgn="base">
        <a:spcBef>
          <a:spcPct val="5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5802" indent="-228576" algn="l" rtl="0" fontAlgn="base">
        <a:spcBef>
          <a:spcPct val="5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ppt_camo_bkgrnd-0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fld id="{3BCA0F3D-C404-44A5-B0FD-5A1AB4C2F5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4" name="Picture 8" descr="USACE_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 userDrawn="1"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400" b="1" dirty="0">
                <a:solidFill>
                  <a:srgbClr val="00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0" y="5381966"/>
            <a:ext cx="911953" cy="8268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biedenharngroup@yahoo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mailto:charles.d.little@usace.army.mi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405"/>
            <a:ext cx="6514842" cy="3477646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Mississippi River Geomorphic Assessment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S. Biedenharn (Biedenharn Group,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Sub-Contractor to CDM-Smith)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D. Little, Jr. (ERDC)</a:t>
            </a: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dirty="0" smtClean="0"/>
          </a:p>
        </p:txBody>
      </p:sp>
      <p:pic>
        <p:nvPicPr>
          <p:cNvPr id="6" name="Picture 5" descr="photo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0589" y="4932815"/>
            <a:ext cx="2971800" cy="1933575"/>
          </a:xfrm>
          <a:prstGeom prst="rect">
            <a:avLst/>
          </a:prstGeom>
        </p:spPr>
      </p:pic>
      <p:pic>
        <p:nvPicPr>
          <p:cNvPr id="1026" name="Picture 2" descr="G:\Common\O&amp;E\CPRA Logo\CPRA_circl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5" y="3910838"/>
            <a:ext cx="1203792" cy="120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53788"/>
            <a:ext cx="8229600" cy="1030147"/>
          </a:xfrm>
        </p:spPr>
        <p:txBody>
          <a:bodyPr/>
          <a:lstStyle/>
          <a:p>
            <a:r>
              <a:rPr lang="en-US" sz="3600" dirty="0" smtClean="0"/>
              <a:t>Mississippi River</a:t>
            </a:r>
            <a:br>
              <a:rPr lang="en-US" sz="3600" dirty="0" smtClean="0"/>
            </a:br>
            <a:r>
              <a:rPr lang="en-US" sz="3600" dirty="0" smtClean="0"/>
              <a:t>Decreasing Sediment Trends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8" y="1266666"/>
            <a:ext cx="7739374" cy="45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938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0"/>
            <a:ext cx="8229600" cy="1030147"/>
          </a:xfrm>
        </p:spPr>
        <p:txBody>
          <a:bodyPr/>
          <a:lstStyle/>
          <a:p>
            <a:r>
              <a:rPr lang="en-US" sz="4000" dirty="0" smtClean="0"/>
              <a:t>Sediment Budget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C4080E-E31F-490B-903B-B331DEC4CBC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5" y="1004207"/>
            <a:ext cx="4212886" cy="273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05" y="1004206"/>
            <a:ext cx="4277881" cy="273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5" y="3847590"/>
            <a:ext cx="4212886" cy="273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05" y="3847589"/>
            <a:ext cx="4277881" cy="277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938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0"/>
            <a:ext cx="8229600" cy="1030147"/>
          </a:xfrm>
        </p:spPr>
        <p:txBody>
          <a:bodyPr/>
          <a:lstStyle/>
          <a:p>
            <a:r>
              <a:rPr lang="en-US" sz="4000" dirty="0" smtClean="0"/>
              <a:t>Sand Budget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0" y="996042"/>
            <a:ext cx="7916196" cy="504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498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0"/>
            <a:ext cx="8229600" cy="1030147"/>
          </a:xfrm>
        </p:spPr>
        <p:txBody>
          <a:bodyPr/>
          <a:lstStyle/>
          <a:p>
            <a:r>
              <a:rPr lang="en-US" sz="4000" dirty="0" smtClean="0"/>
              <a:t>Fine Sediment Budget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0" y="1036863"/>
            <a:ext cx="7756882" cy="489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989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0"/>
            <a:ext cx="8229600" cy="1030147"/>
          </a:xfrm>
        </p:spPr>
        <p:txBody>
          <a:bodyPr/>
          <a:lstStyle/>
          <a:p>
            <a:r>
              <a:rPr lang="en-US" sz="4000" dirty="0" smtClean="0"/>
              <a:t>Integration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45470" y="1270185"/>
            <a:ext cx="8211926" cy="4785558"/>
            <a:chOff x="345470" y="1270185"/>
            <a:chExt cx="8211926" cy="478555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8" t="19678" r="6228" b="9831"/>
            <a:stretch/>
          </p:blipFill>
          <p:spPr bwMode="auto">
            <a:xfrm>
              <a:off x="6283296" y="3899138"/>
              <a:ext cx="2256855" cy="15804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965793" y="2859746"/>
              <a:ext cx="93647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 smtClean="0">
                  <a:solidFill>
                    <a:srgbClr val="FF0000"/>
                  </a:solidFill>
                </a:rPr>
                <a:t>?</a:t>
              </a:r>
              <a:endParaRPr lang="en-US" sz="9600" b="1" dirty="0">
                <a:solidFill>
                  <a:srgbClr val="FF0000"/>
                </a:solidFill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873" y="1270185"/>
              <a:ext cx="2467835" cy="1688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796" y="4364966"/>
              <a:ext cx="2537411" cy="16907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6815" y="1500994"/>
              <a:ext cx="2470607" cy="1699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5470" y="3821502"/>
              <a:ext cx="2630919" cy="1647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 descr="1963 bathy.jpg"/>
            <p:cNvPicPr>
              <a:picLocks noChangeAspect="1"/>
            </p:cNvPicPr>
            <p:nvPr/>
          </p:nvPicPr>
          <p:blipFill>
            <a:blip r:embed="rId8" cstate="print"/>
            <a:srcRect l="20032" t="26886" r="16941" b="34935"/>
            <a:stretch>
              <a:fillRect/>
            </a:stretch>
          </p:blipFill>
          <p:spPr bwMode="auto">
            <a:xfrm>
              <a:off x="6400197" y="1544128"/>
              <a:ext cx="2157199" cy="1690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56938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-242046"/>
            <a:ext cx="8229600" cy="1030147"/>
          </a:xfrm>
        </p:spPr>
        <p:txBody>
          <a:bodyPr/>
          <a:lstStyle/>
          <a:p>
            <a:r>
              <a:rPr lang="en-US" sz="4000" dirty="0" smtClean="0"/>
              <a:t>1960s to 1970s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C4080E-E31F-490B-903B-B331DEC4CBC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1" y="662505"/>
            <a:ext cx="6937601" cy="592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938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-242046"/>
            <a:ext cx="8229600" cy="1030147"/>
          </a:xfrm>
        </p:spPr>
        <p:txBody>
          <a:bodyPr/>
          <a:lstStyle/>
          <a:p>
            <a:r>
              <a:rPr lang="en-US" sz="4000" dirty="0" smtClean="0"/>
              <a:t>1970s to 1990s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C4080E-E31F-490B-903B-B331DEC4CBC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81" y="661305"/>
            <a:ext cx="6941312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938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-242046"/>
            <a:ext cx="8229600" cy="1030147"/>
          </a:xfrm>
        </p:spPr>
        <p:txBody>
          <a:bodyPr/>
          <a:lstStyle/>
          <a:p>
            <a:r>
              <a:rPr lang="en-US" sz="4000" dirty="0" smtClean="0"/>
              <a:t>1990s to 2000s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C4080E-E31F-490B-903B-B331DEC4CBC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4" y="650296"/>
            <a:ext cx="6937553" cy="59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023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-242046"/>
            <a:ext cx="8229600" cy="1030147"/>
          </a:xfrm>
        </p:spPr>
        <p:txBody>
          <a:bodyPr/>
          <a:lstStyle/>
          <a:p>
            <a:r>
              <a:rPr lang="en-US" sz="4000" dirty="0" smtClean="0"/>
              <a:t>1970s to 2000s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C4080E-E31F-490B-903B-B331DEC4CBC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" y="644979"/>
            <a:ext cx="6956040" cy="593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234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23" y="0"/>
            <a:ext cx="8229600" cy="1030147"/>
          </a:xfrm>
        </p:spPr>
        <p:txBody>
          <a:bodyPr/>
          <a:lstStyle/>
          <a:p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Geomorphic Assessment 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358" y="881376"/>
            <a:ext cx="7669418" cy="7603719"/>
          </a:xfrm>
        </p:spPr>
        <p:txBody>
          <a:bodyPr/>
          <a:lstStyle/>
          <a:p>
            <a:r>
              <a:rPr lang="en-US" sz="2400" dirty="0" smtClean="0"/>
              <a:t>It is important to recognize the natural variability of the system and uncertainty in observed data (i.e., timing of surveys, specific gage trends, sediment data uncertainty, etc</a:t>
            </a:r>
            <a:r>
              <a:rPr lang="en-US" sz="2400" dirty="0"/>
              <a:t>.)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most significant impacts to observed channel morphology appear to be associated with the 1973 flood and ORCC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The geomorphic assessment highlighted the importance of considering spatial and temporal variability when assessing channel stability. </a:t>
            </a:r>
          </a:p>
          <a:p>
            <a:r>
              <a:rPr lang="en-US" sz="2400" dirty="0" smtClean="0"/>
              <a:t>Recognition of the regime of a river reach encompassing proposed diversion locations is important.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G:\Common\O&amp;E\CPRA Logo\CPRA_circl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9" y="5419165"/>
            <a:ext cx="793390" cy="7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23" y="228600"/>
            <a:ext cx="8229600" cy="1196788"/>
          </a:xfrm>
        </p:spPr>
        <p:txBody>
          <a:bodyPr/>
          <a:lstStyle/>
          <a:p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Products of the </a:t>
            </a:r>
            <a:b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Geomorphic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792" y="1594069"/>
            <a:ext cx="8385859" cy="3932671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G:\Common\O&amp;E\CPRA Logo\CPRA_circl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9" y="5419165"/>
            <a:ext cx="793390" cy="7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336176" y="1815913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Document the historical trends of the channel system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 the current stability of the channel system and identification of the dominant processes and features within the system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Provides foundation for the calibration of numerical models and the proper interpretation of numerical model results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5788" y="3037527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cs typeface="Arial" charset="0"/>
              </a:rPr>
              <a:t>David </a:t>
            </a:r>
            <a:r>
              <a:rPr lang="en-US" b="1" dirty="0" err="1" smtClean="0">
                <a:cs typeface="Arial" charset="0"/>
              </a:rPr>
              <a:t>Biedenharn</a:t>
            </a:r>
            <a:endParaRPr lang="en-US" b="1" dirty="0" smtClean="0">
              <a:cs typeface="Arial" charset="0"/>
            </a:endParaRPr>
          </a:p>
          <a:p>
            <a:pPr algn="ctr" eaLnBrk="1" hangingPunct="1">
              <a:defRPr/>
            </a:pPr>
            <a:r>
              <a:rPr lang="en-US" b="1" dirty="0" smtClean="0">
                <a:cs typeface="Arial" charset="0"/>
                <a:hlinkClick r:id="rId3"/>
              </a:rPr>
              <a:t>biedenharngroup@yahoo.com</a:t>
            </a:r>
            <a:endParaRPr lang="en-US" b="1" dirty="0" smtClean="0">
              <a:cs typeface="Arial" charset="0"/>
            </a:endParaRPr>
          </a:p>
          <a:p>
            <a:pPr algn="ctr" eaLnBrk="1" hangingPunct="1">
              <a:defRPr/>
            </a:pPr>
            <a:r>
              <a:rPr lang="en-US" b="1" dirty="0" smtClean="0">
                <a:cs typeface="Arial" charset="0"/>
              </a:rPr>
              <a:t>Charlie Little </a:t>
            </a:r>
            <a:r>
              <a:rPr lang="en-US" b="1" dirty="0" smtClean="0">
                <a:cs typeface="Arial" charset="0"/>
                <a:hlinkClick r:id="rId4"/>
              </a:rPr>
              <a:t>charles.d.little@usace.army.mil</a:t>
            </a:r>
            <a:endParaRPr lang="en-US" b="1" dirty="0" smtClean="0">
              <a:cs typeface="Arial" charset="0"/>
            </a:endParaRPr>
          </a:p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7" name="Picture 2" descr="G:\Common\O&amp;E\CPRA Logo\CPRA_circle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6" y="5419165"/>
            <a:ext cx="793390" cy="7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22817" y="990718"/>
            <a:ext cx="8229600" cy="1030147"/>
          </a:xfrm>
        </p:spPr>
        <p:txBody>
          <a:bodyPr/>
          <a:lstStyle/>
          <a:p>
            <a:r>
              <a:rPr lang="en-US" sz="4000" dirty="0" smtClean="0"/>
              <a:t>QUESTIONS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018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64" y="309281"/>
            <a:ext cx="8229600" cy="1030147"/>
          </a:xfrm>
        </p:spPr>
        <p:txBody>
          <a:bodyPr/>
          <a:lstStyle/>
          <a:p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Geomorphic Assessment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358" y="1661305"/>
            <a:ext cx="5235502" cy="3932671"/>
          </a:xfrm>
        </p:spPr>
        <p:txBody>
          <a:bodyPr/>
          <a:lstStyle/>
          <a:p>
            <a:r>
              <a:rPr lang="en-US" sz="2800" dirty="0" smtClean="0">
                <a:cs typeface="Arial" charset="0"/>
              </a:rPr>
              <a:t>Data Compilation</a:t>
            </a:r>
          </a:p>
          <a:p>
            <a:r>
              <a:rPr lang="en-US" sz="2800" dirty="0" smtClean="0">
                <a:cs typeface="Arial" charset="0"/>
              </a:rPr>
              <a:t>Geometric Data Analysis</a:t>
            </a:r>
          </a:p>
          <a:p>
            <a:r>
              <a:rPr lang="en-US" sz="2800" dirty="0" smtClean="0">
                <a:cs typeface="Arial" charset="0"/>
              </a:rPr>
              <a:t>Gage &amp; Discharge Analysis</a:t>
            </a:r>
          </a:p>
          <a:p>
            <a:r>
              <a:rPr lang="en-US" sz="2800" dirty="0" smtClean="0">
                <a:cs typeface="Arial" charset="0"/>
              </a:rPr>
              <a:t>Sediment Data Analysis</a:t>
            </a:r>
          </a:p>
          <a:p>
            <a:r>
              <a:rPr lang="en-US" sz="2800" dirty="0" smtClean="0">
                <a:cs typeface="Arial" charset="0"/>
              </a:rPr>
              <a:t>Dredge Data Analysis</a:t>
            </a:r>
          </a:p>
          <a:p>
            <a:r>
              <a:rPr lang="en-US" sz="2800" dirty="0" smtClean="0">
                <a:cs typeface="Arial" charset="0"/>
              </a:rPr>
              <a:t>Events Timeline</a:t>
            </a:r>
          </a:p>
          <a:p>
            <a:r>
              <a:rPr lang="en-US" sz="2800" dirty="0" smtClean="0">
                <a:cs typeface="Arial" charset="0"/>
              </a:rPr>
              <a:t>Integration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2" descr="G:\Common\O&amp;E\CPRA Logo\CPRA_circl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9" y="5419165"/>
            <a:ext cx="793390" cy="7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64" y="309281"/>
            <a:ext cx="8229600" cy="1030147"/>
          </a:xfrm>
        </p:spPr>
        <p:txBody>
          <a:bodyPr/>
          <a:lstStyle/>
          <a:p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Geometric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357" y="1661305"/>
            <a:ext cx="7251600" cy="3932671"/>
          </a:xfrm>
        </p:spPr>
        <p:txBody>
          <a:bodyPr/>
          <a:lstStyle/>
          <a:p>
            <a:r>
              <a:rPr lang="en-US" sz="2800" dirty="0" smtClean="0">
                <a:cs typeface="Arial" charset="0"/>
              </a:rPr>
              <a:t>Comparative cross sections (crossings and pools)</a:t>
            </a:r>
          </a:p>
          <a:p>
            <a:r>
              <a:rPr lang="en-US" sz="2800" dirty="0" smtClean="0">
                <a:cs typeface="Arial" charset="0"/>
              </a:rPr>
              <a:t>Top width, cross sectional area/conveyance profiles</a:t>
            </a:r>
          </a:p>
          <a:p>
            <a:r>
              <a:rPr lang="en-US" sz="2800" dirty="0" smtClean="0">
                <a:cs typeface="Arial" charset="0"/>
              </a:rPr>
              <a:t>Channel invert profiles</a:t>
            </a:r>
          </a:p>
          <a:p>
            <a:r>
              <a:rPr lang="en-US" sz="2800" dirty="0" smtClean="0">
                <a:cs typeface="Arial" charset="0"/>
              </a:rPr>
              <a:t>Volumetric change &amp; average net erosion/deposition</a:t>
            </a:r>
          </a:p>
          <a:p>
            <a:r>
              <a:rPr lang="en-US" sz="2800" dirty="0" smtClean="0">
                <a:cs typeface="Arial" charset="0"/>
              </a:rPr>
              <a:t>Detailed investigation of ORCC reach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2" descr="G:\Common\O&amp;E\CPRA Logo\CPRA_circl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9" y="5419165"/>
            <a:ext cx="793390" cy="7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293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0"/>
            <a:ext cx="8229600" cy="1030147"/>
          </a:xfrm>
        </p:spPr>
        <p:txBody>
          <a:bodyPr/>
          <a:lstStyle/>
          <a:p>
            <a:r>
              <a:rPr lang="en-US" sz="4000" dirty="0" smtClean="0"/>
              <a:t>Hydrographic Surveys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7" descr="1964 to 1975 b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250" y="986105"/>
            <a:ext cx="4046538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" y="986105"/>
            <a:ext cx="3862095" cy="523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938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0"/>
            <a:ext cx="8229600" cy="1030147"/>
          </a:xfrm>
        </p:spPr>
        <p:txBody>
          <a:bodyPr/>
          <a:lstStyle/>
          <a:p>
            <a:r>
              <a:rPr lang="en-US" sz="4000" dirty="0" smtClean="0"/>
              <a:t>Cross Section Comparisons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1" y="1004207"/>
            <a:ext cx="7860914" cy="489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4854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17" y="0"/>
            <a:ext cx="8229600" cy="1030147"/>
          </a:xfrm>
        </p:spPr>
        <p:txBody>
          <a:bodyPr/>
          <a:lstStyle/>
          <a:p>
            <a:r>
              <a:rPr lang="en-US" sz="4000" dirty="0"/>
              <a:t>Cross Section Comparisons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0" y="1015164"/>
            <a:ext cx="7896780" cy="491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256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450" y="1110343"/>
            <a:ext cx="4400550" cy="1951264"/>
          </a:xfrm>
        </p:spPr>
        <p:txBody>
          <a:bodyPr/>
          <a:lstStyle/>
          <a:p>
            <a:r>
              <a:rPr lang="en-US" sz="3600" dirty="0" smtClean="0"/>
              <a:t>Erosion/deposition by reach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57" y="1594069"/>
            <a:ext cx="8385859" cy="3932671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" y="97602"/>
            <a:ext cx="4775975" cy="309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30" y="3208567"/>
            <a:ext cx="4769856" cy="309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2563" y="342900"/>
            <a:ext cx="146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1963 - 1975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60472" y="3450772"/>
            <a:ext cx="146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1992 - 2004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70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121" y="1020535"/>
            <a:ext cx="3100702" cy="1919653"/>
          </a:xfrm>
        </p:spPr>
        <p:txBody>
          <a:bodyPr/>
          <a:lstStyle/>
          <a:p>
            <a:r>
              <a:rPr lang="en-US" sz="4000" dirty="0" smtClean="0"/>
              <a:t>Specific Gage Records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63" y="400060"/>
            <a:ext cx="5384100" cy="297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3" y="3384740"/>
            <a:ext cx="5053693" cy="306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938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7265</TotalTime>
  <Words>583</Words>
  <Application>Microsoft Office PowerPoint</Application>
  <PresentationFormat>On-screen Show (4:3)</PresentationFormat>
  <Paragraphs>118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Custom Design</vt:lpstr>
      <vt:lpstr>1_Default Design</vt:lpstr>
      <vt:lpstr>1_Custom Design</vt:lpstr>
      <vt:lpstr>2_Custom Design</vt:lpstr>
      <vt:lpstr>      Mississippi River Geomorphic Assessment    David S. Biedenharn (Biedenharn Group, Sub-Contractor to CDM-Smith)  Charles D. Little, Jr. (ERDC)  </vt:lpstr>
      <vt:lpstr>Products of the  Geomorphic Assessment</vt:lpstr>
      <vt:lpstr>Geomorphic Assessment Approach</vt:lpstr>
      <vt:lpstr>Geometric Data Analysis</vt:lpstr>
      <vt:lpstr>Hydrographic Surveys</vt:lpstr>
      <vt:lpstr>Cross Section Comparisons</vt:lpstr>
      <vt:lpstr>Cross Section Comparisons</vt:lpstr>
      <vt:lpstr>Erosion/deposition by reach</vt:lpstr>
      <vt:lpstr>Specific Gage Records</vt:lpstr>
      <vt:lpstr>Mississippi River Decreasing Sediment Trends</vt:lpstr>
      <vt:lpstr>Sediment Budget</vt:lpstr>
      <vt:lpstr>Sand Budget</vt:lpstr>
      <vt:lpstr>Fine Sediment Budget</vt:lpstr>
      <vt:lpstr>Integration</vt:lpstr>
      <vt:lpstr>1960s to 1970s</vt:lpstr>
      <vt:lpstr>1970s to 1990s</vt:lpstr>
      <vt:lpstr>1990s to 2000s</vt:lpstr>
      <vt:lpstr>1970s to 2000s</vt:lpstr>
      <vt:lpstr>Geomorphic Assessment Summary</vt:lpstr>
      <vt:lpstr>QUESTIONS</vt:lpstr>
    </vt:vector>
  </TitlesOfParts>
  <Company>US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David</cp:lastModifiedBy>
  <cp:revision>264</cp:revision>
  <dcterms:created xsi:type="dcterms:W3CDTF">2009-05-21T17:19:18Z</dcterms:created>
  <dcterms:modified xsi:type="dcterms:W3CDTF">2014-04-30T02:32:34Z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000800d041000000000001024120</vt:lpwstr>
  </property>
</Properties>
</file>