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8" r:id="rId2"/>
    <p:sldId id="285" r:id="rId3"/>
    <p:sldId id="263" r:id="rId4"/>
    <p:sldId id="262" r:id="rId5"/>
    <p:sldId id="279" r:id="rId6"/>
    <p:sldId id="281" r:id="rId7"/>
    <p:sldId id="286" r:id="rId8"/>
    <p:sldId id="288" r:id="rId9"/>
    <p:sldId id="290" r:id="rId10"/>
    <p:sldId id="292"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858"/>
    <a:srgbClr val="FFE14F"/>
    <a:srgbClr val="4F2683"/>
    <a:srgbClr val="440066"/>
    <a:srgbClr val="FEE456"/>
    <a:srgbClr val="FEED52"/>
    <a:srgbClr val="F6F746"/>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F96AC-20A9-5C4E-BF3F-D3AFADAD10C4}" type="datetimeFigureOut">
              <a:rPr lang="en-US" smtClean="0"/>
              <a:pPr/>
              <a:t>4/30/2014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19CA5E-9583-0D4E-95AD-5DA05AA37134}" type="slidenum">
              <a:rPr lang="en-US" smtClean="0"/>
              <a:pPr/>
              <a:t>‹#›</a:t>
            </a:fld>
            <a:endParaRPr lang="en-US"/>
          </a:p>
        </p:txBody>
      </p:sp>
    </p:spTree>
    <p:extLst>
      <p:ext uri="{BB962C8B-B14F-4D97-AF65-F5344CB8AC3E}">
        <p14:creationId xmlns:p14="http://schemas.microsoft.com/office/powerpoint/2010/main" val="79028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F213D-4111-1744-BE0B-E211A51E12B4}" type="datetimeFigureOut">
              <a:rPr lang="en-US" smtClean="0"/>
              <a:pPr/>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530F9-A1E0-4345-BCE0-65F97D792B1D}" type="slidenum">
              <a:rPr lang="en-US" smtClean="0"/>
              <a:pPr/>
              <a:t>‹#›</a:t>
            </a:fld>
            <a:endParaRPr lang="en-US"/>
          </a:p>
        </p:txBody>
      </p:sp>
    </p:spTree>
    <p:extLst>
      <p:ext uri="{BB962C8B-B14F-4D97-AF65-F5344CB8AC3E}">
        <p14:creationId xmlns:p14="http://schemas.microsoft.com/office/powerpoint/2010/main" val="1863743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530F9-A1E0-4345-BCE0-65F97D792B1D}" type="slidenum">
              <a:rPr lang="en-US" smtClean="0"/>
              <a:pPr/>
              <a:t>1</a:t>
            </a:fld>
            <a:endParaRPr lang="en-US" dirty="0"/>
          </a:p>
        </p:txBody>
      </p:sp>
    </p:spTree>
    <p:extLst>
      <p:ext uri="{BB962C8B-B14F-4D97-AF65-F5344CB8AC3E}">
        <p14:creationId xmlns:p14="http://schemas.microsoft.com/office/powerpoint/2010/main" val="359223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D8B22C-5F6D-43AF-992A-90A822B1FE34}" type="slidenum">
              <a:rPr lang="en-US" smtClean="0"/>
              <a:pPr/>
              <a:t>2</a:t>
            </a:fld>
            <a:endParaRPr lang="en-US" smtClean="0"/>
          </a:p>
        </p:txBody>
      </p:sp>
    </p:spTree>
    <p:extLst>
      <p:ext uri="{BB962C8B-B14F-4D97-AF65-F5344CB8AC3E}">
        <p14:creationId xmlns:p14="http://schemas.microsoft.com/office/powerpoint/2010/main" val="105235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0530F9-A1E0-4345-BCE0-65F97D792B1D}" type="slidenum">
              <a:rPr lang="en-US" smtClean="0"/>
              <a:pPr/>
              <a:t>3</a:t>
            </a:fld>
            <a:endParaRPr lang="en-US"/>
          </a:p>
        </p:txBody>
      </p:sp>
    </p:spTree>
    <p:extLst>
      <p:ext uri="{BB962C8B-B14F-4D97-AF65-F5344CB8AC3E}">
        <p14:creationId xmlns:p14="http://schemas.microsoft.com/office/powerpoint/2010/main" val="210075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0530F9-A1E0-4345-BCE0-65F97D792B1D}" type="slidenum">
              <a:rPr lang="en-US" smtClean="0"/>
              <a:pPr/>
              <a:t>4</a:t>
            </a:fld>
            <a:endParaRPr lang="en-US"/>
          </a:p>
        </p:txBody>
      </p:sp>
    </p:spTree>
    <p:extLst>
      <p:ext uri="{BB962C8B-B14F-4D97-AF65-F5344CB8AC3E}">
        <p14:creationId xmlns:p14="http://schemas.microsoft.com/office/powerpoint/2010/main" val="365268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0530F9-A1E0-4345-BCE0-65F97D792B1D}" type="slidenum">
              <a:rPr lang="en-US" smtClean="0"/>
              <a:pPr/>
              <a:t>5</a:t>
            </a:fld>
            <a:endParaRPr lang="en-US"/>
          </a:p>
        </p:txBody>
      </p:sp>
    </p:spTree>
    <p:extLst>
      <p:ext uri="{BB962C8B-B14F-4D97-AF65-F5344CB8AC3E}">
        <p14:creationId xmlns:p14="http://schemas.microsoft.com/office/powerpoint/2010/main" val="195587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0530F9-A1E0-4345-BCE0-65F97D792B1D}" type="slidenum">
              <a:rPr lang="en-US" smtClean="0"/>
              <a:pPr/>
              <a:t>6</a:t>
            </a:fld>
            <a:endParaRPr lang="en-US"/>
          </a:p>
        </p:txBody>
      </p:sp>
    </p:spTree>
    <p:extLst>
      <p:ext uri="{BB962C8B-B14F-4D97-AF65-F5344CB8AC3E}">
        <p14:creationId xmlns:p14="http://schemas.microsoft.com/office/powerpoint/2010/main" val="275971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z="1200" kern="1200" dirty="0" smtClean="0">
                <a:solidFill>
                  <a:schemeClr val="tx1"/>
                </a:solidFill>
                <a:effectLst/>
                <a:latin typeface="+mn-lt"/>
                <a:ea typeface="+mn-ea"/>
                <a:cs typeface="+mn-cs"/>
              </a:rPr>
              <a:t>Group 4, the highest resilient group, is highly positively correlated with percent of civilian labor force and mean elevation and they are mostly located in the Florida panhandle and Alabama area.  Group 3 linked with higher rent</a:t>
            </a:r>
            <a:r>
              <a:rPr lang="en-US" sz="1200" kern="1200" baseline="0" dirty="0" smtClean="0">
                <a:solidFill>
                  <a:schemeClr val="tx1"/>
                </a:solidFill>
                <a:effectLst/>
                <a:latin typeface="+mn-lt"/>
                <a:ea typeface="+mn-ea"/>
                <a:cs typeface="+mn-cs"/>
              </a:rPr>
              <a:t> and older </a:t>
            </a:r>
            <a:r>
              <a:rPr lang="en-US" sz="1200" kern="1200" baseline="0" dirty="0" err="1" smtClean="0">
                <a:solidFill>
                  <a:schemeClr val="tx1"/>
                </a:solidFill>
                <a:effectLst/>
                <a:latin typeface="+mn-lt"/>
                <a:ea typeface="+mn-ea"/>
                <a:cs typeface="+mn-cs"/>
              </a:rPr>
              <a:t>popn</a:t>
            </a:r>
            <a:r>
              <a:rPr lang="en-US" sz="1200" kern="1200" baseline="0" dirty="0" smtClean="0">
                <a:solidFill>
                  <a:schemeClr val="tx1"/>
                </a:solidFill>
                <a:effectLst/>
                <a:latin typeface="+mn-lt"/>
                <a:ea typeface="+mn-ea"/>
                <a:cs typeface="+mn-cs"/>
              </a:rPr>
              <a:t>.</a:t>
            </a:r>
            <a:endParaRPr lang="en-US" dirty="0" smtClean="0"/>
          </a:p>
        </p:txBody>
      </p:sp>
      <p:sp>
        <p:nvSpPr>
          <p:cNvPr id="58372" name="Slide Number Placeholder 3"/>
          <p:cNvSpPr>
            <a:spLocks noGrp="1"/>
          </p:cNvSpPr>
          <p:nvPr>
            <p:ph type="sldNum" sz="quarter" idx="5"/>
          </p:nvPr>
        </p:nvSpPr>
        <p:spPr>
          <a:noFill/>
        </p:spPr>
        <p:txBody>
          <a:bodyPr/>
          <a:lstStyle/>
          <a:p>
            <a:fld id="{99629EE5-CD14-4CAC-8B4F-B19E042A3403}" type="slidenum">
              <a:rPr lang="en-US" smtClean="0"/>
              <a:pPr/>
              <a:t>8</a:t>
            </a:fld>
            <a:endParaRPr lang="en-US" smtClean="0"/>
          </a:p>
        </p:txBody>
      </p:sp>
    </p:spTree>
    <p:extLst>
      <p:ext uri="{BB962C8B-B14F-4D97-AF65-F5344CB8AC3E}">
        <p14:creationId xmlns:p14="http://schemas.microsoft.com/office/powerpoint/2010/main" val="219130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CED61FBE-BA98-4D50-BBC4-FABEB5AE10CE}" type="slidenum">
              <a:rPr lang="en-US" smtClean="0"/>
              <a:pPr/>
              <a:t>10</a:t>
            </a:fld>
            <a:endParaRPr lang="en-US" smtClean="0"/>
          </a:p>
        </p:txBody>
      </p:sp>
    </p:spTree>
    <p:extLst>
      <p:ext uri="{BB962C8B-B14F-4D97-AF65-F5344CB8AC3E}">
        <p14:creationId xmlns:p14="http://schemas.microsoft.com/office/powerpoint/2010/main" val="353318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4FC6558-9254-D34A-83BE-B4EF08AAF9B0}" type="datetime1">
              <a:rPr lang="en-US"/>
              <a:pPr/>
              <a:t>4/30/2014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C3E042-1ADB-F14F-AEAD-175C3B4FD73F}" type="slidenum">
              <a:rPr lang="en-US"/>
              <a:pPr/>
              <a:t>‹#›</a:t>
            </a:fld>
            <a:endParaRPr lang="en-US"/>
          </a:p>
        </p:txBody>
      </p:sp>
    </p:spTree>
    <p:extLst>
      <p:ext uri="{BB962C8B-B14F-4D97-AF65-F5344CB8AC3E}">
        <p14:creationId xmlns:p14="http://schemas.microsoft.com/office/powerpoint/2010/main" val="278158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A91B65-58A5-A842-A2A4-25752D7079A2}" type="datetime1">
              <a:rPr lang="en-US"/>
              <a:pPr/>
              <a:t>4/30/2014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220474-7BB3-5140-9A3F-15312F0D8F95}" type="slidenum">
              <a:rPr lang="en-US"/>
              <a:pPr/>
              <a:t>‹#›</a:t>
            </a:fld>
            <a:endParaRPr lang="en-US"/>
          </a:p>
        </p:txBody>
      </p:sp>
    </p:spTree>
    <p:extLst>
      <p:ext uri="{BB962C8B-B14F-4D97-AF65-F5344CB8AC3E}">
        <p14:creationId xmlns:p14="http://schemas.microsoft.com/office/powerpoint/2010/main" val="415986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E9493-4A8C-C943-A8DF-F1634F38540A}" type="datetime1">
              <a:rPr lang="en-US"/>
              <a:pPr/>
              <a:t>4/30/2014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53CB48-85DD-3249-B911-A3DA72DAC77A}" type="slidenum">
              <a:rPr lang="en-US"/>
              <a:pPr/>
              <a:t>‹#›</a:t>
            </a:fld>
            <a:endParaRPr lang="en-US"/>
          </a:p>
        </p:txBody>
      </p:sp>
    </p:spTree>
    <p:extLst>
      <p:ext uri="{BB962C8B-B14F-4D97-AF65-F5344CB8AC3E}">
        <p14:creationId xmlns:p14="http://schemas.microsoft.com/office/powerpoint/2010/main" val="98847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A4DFA2-DAFA-9847-87D4-E543B74E82BC}" type="datetime1">
              <a:rPr lang="en-US"/>
              <a:pPr/>
              <a:t>4/30/2014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63603-07FD-CC46-A0CD-43F5D7230C12}" type="slidenum">
              <a:rPr lang="en-US"/>
              <a:pPr/>
              <a:t>‹#›</a:t>
            </a:fld>
            <a:endParaRPr lang="en-US"/>
          </a:p>
        </p:txBody>
      </p:sp>
    </p:spTree>
    <p:extLst>
      <p:ext uri="{BB962C8B-B14F-4D97-AF65-F5344CB8AC3E}">
        <p14:creationId xmlns:p14="http://schemas.microsoft.com/office/powerpoint/2010/main" val="28165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FDEC381-9DF0-AA41-B056-9205C6E34154}" type="datetime1">
              <a:rPr lang="en-US"/>
              <a:pPr/>
              <a:t>4/30/2014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8376E-C0C0-674D-8E8F-D88C3812D450}" type="slidenum">
              <a:rPr lang="en-US"/>
              <a:pPr/>
              <a:t>‹#›</a:t>
            </a:fld>
            <a:endParaRPr lang="en-US"/>
          </a:p>
        </p:txBody>
      </p:sp>
    </p:spTree>
    <p:extLst>
      <p:ext uri="{BB962C8B-B14F-4D97-AF65-F5344CB8AC3E}">
        <p14:creationId xmlns:p14="http://schemas.microsoft.com/office/powerpoint/2010/main" val="30080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E55539B-D7A2-FA4B-8CB9-D6A05E26C309}" type="datetime1">
              <a:rPr lang="en-US"/>
              <a:pPr/>
              <a:t>4/30/2014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29A524-6747-6240-BE8C-2C7CC14136E1}" type="slidenum">
              <a:rPr lang="en-US"/>
              <a:pPr/>
              <a:t>‹#›</a:t>
            </a:fld>
            <a:endParaRPr lang="en-US"/>
          </a:p>
        </p:txBody>
      </p:sp>
    </p:spTree>
    <p:extLst>
      <p:ext uri="{BB962C8B-B14F-4D97-AF65-F5344CB8AC3E}">
        <p14:creationId xmlns:p14="http://schemas.microsoft.com/office/powerpoint/2010/main" val="249190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059DA33-1EF2-8D45-8E03-A0FF2E7B7904}" type="datetime1">
              <a:rPr lang="en-US"/>
              <a:pPr/>
              <a:t>4/30/2014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7B50703-67C3-E544-9654-75FEEAD0A04B}" type="slidenum">
              <a:rPr lang="en-US"/>
              <a:pPr/>
              <a:t>‹#›</a:t>
            </a:fld>
            <a:endParaRPr lang="en-US"/>
          </a:p>
        </p:txBody>
      </p:sp>
    </p:spTree>
    <p:extLst>
      <p:ext uri="{BB962C8B-B14F-4D97-AF65-F5344CB8AC3E}">
        <p14:creationId xmlns:p14="http://schemas.microsoft.com/office/powerpoint/2010/main" val="125469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FDA0660-F1F6-6F40-B2EF-7B4A3CAB8028}" type="datetime1">
              <a:rPr lang="en-US"/>
              <a:pPr/>
              <a:t>4/30/2014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EBF5B2B-E68B-1546-80A6-46C0C584E667}" type="slidenum">
              <a:rPr lang="en-US"/>
              <a:pPr/>
              <a:t>‹#›</a:t>
            </a:fld>
            <a:endParaRPr lang="en-US"/>
          </a:p>
        </p:txBody>
      </p:sp>
    </p:spTree>
    <p:extLst>
      <p:ext uri="{BB962C8B-B14F-4D97-AF65-F5344CB8AC3E}">
        <p14:creationId xmlns:p14="http://schemas.microsoft.com/office/powerpoint/2010/main" val="255687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384A0A9-F530-2A4A-90CF-84584341DD5C}" type="datetime1">
              <a:rPr lang="en-US"/>
              <a:pPr/>
              <a:t>4/30/2014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9A608F7-7651-3D44-A60F-D81DAEAA680B}" type="slidenum">
              <a:rPr lang="en-US"/>
              <a:pPr/>
              <a:t>‹#›</a:t>
            </a:fld>
            <a:endParaRPr lang="en-US"/>
          </a:p>
        </p:txBody>
      </p:sp>
    </p:spTree>
    <p:extLst>
      <p:ext uri="{BB962C8B-B14F-4D97-AF65-F5344CB8AC3E}">
        <p14:creationId xmlns:p14="http://schemas.microsoft.com/office/powerpoint/2010/main" val="36790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FAC01F-F034-9A48-A9D3-ED19C6879C01}" type="datetime1">
              <a:rPr lang="en-US"/>
              <a:pPr/>
              <a:t>4/30/2014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83E78C-E5B6-9E4F-A871-9959A641F3EE}" type="slidenum">
              <a:rPr lang="en-US"/>
              <a:pPr/>
              <a:t>‹#›</a:t>
            </a:fld>
            <a:endParaRPr lang="en-US"/>
          </a:p>
        </p:txBody>
      </p:sp>
    </p:spTree>
    <p:extLst>
      <p:ext uri="{BB962C8B-B14F-4D97-AF65-F5344CB8AC3E}">
        <p14:creationId xmlns:p14="http://schemas.microsoft.com/office/powerpoint/2010/main" val="96485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F94927-4FFC-504E-BBDB-8187EE88FF84}" type="datetime1">
              <a:rPr lang="en-US"/>
              <a:pPr/>
              <a:t>4/30/2014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5407588-7614-BD44-A603-48F3A5D47F16}" type="slidenum">
              <a:rPr lang="en-US"/>
              <a:pPr/>
              <a:t>‹#›</a:t>
            </a:fld>
            <a:endParaRPr lang="en-US"/>
          </a:p>
        </p:txBody>
      </p:sp>
    </p:spTree>
    <p:extLst>
      <p:ext uri="{BB962C8B-B14F-4D97-AF65-F5344CB8AC3E}">
        <p14:creationId xmlns:p14="http://schemas.microsoft.com/office/powerpoint/2010/main" val="380928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F213E19-F488-1C4E-AA93-586D2CE16ACB}" type="datetime1">
              <a:rPr lang="en-US"/>
              <a:pPr/>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3C3EA31-AD7C-564D-873F-CD76973C74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mailto:mreams@l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10-05 at 9.44.50 AM.png"/>
          <p:cNvPicPr>
            <a:picLocks noChangeAspect="1"/>
          </p:cNvPicPr>
          <p:nvPr/>
        </p:nvPicPr>
        <p:blipFill rotWithShape="1">
          <a:blip r:embed="rId3">
            <a:extLst>
              <a:ext uri="{28A0092B-C50C-407E-A947-70E740481C1C}">
                <a14:useLocalDpi xmlns:a14="http://schemas.microsoft.com/office/drawing/2010/main" val="0"/>
              </a:ext>
            </a:extLst>
          </a:blip>
          <a:srcRect t="15827" b="38471"/>
          <a:stretch/>
        </p:blipFill>
        <p:spPr>
          <a:xfrm>
            <a:off x="0" y="0"/>
            <a:ext cx="9144000" cy="2743200"/>
          </a:xfrm>
          <a:prstGeom prst="rect">
            <a:avLst/>
          </a:prstGeom>
        </p:spPr>
      </p:pic>
      <p:sp>
        <p:nvSpPr>
          <p:cNvPr id="2049" name="Title 3"/>
          <p:cNvSpPr>
            <a:spLocks noGrp="1"/>
          </p:cNvSpPr>
          <p:nvPr>
            <p:ph type="ctrTitle"/>
          </p:nvPr>
        </p:nvSpPr>
        <p:spPr>
          <a:xfrm>
            <a:off x="3088171" y="4953000"/>
            <a:ext cx="4556351" cy="1219200"/>
          </a:xfrm>
        </p:spPr>
        <p:txBody>
          <a:bodyPr anchor="t"/>
          <a:lstStyle/>
          <a:p>
            <a:pPr algn="l" eaLnBrk="1" hangingPunct="1"/>
            <a:r>
              <a:rPr lang="en-US" sz="1800" b="1" dirty="0" smtClean="0">
                <a:latin typeface="Helvetica" charset="0"/>
                <a:ea typeface="ＭＳ Ｐゴシック" charset="0"/>
                <a:cs typeface="Helvetica" charset="0"/>
              </a:rPr>
              <a:t>Margaret Reams, Ph.D.</a:t>
            </a:r>
            <a:br>
              <a:rPr lang="en-US" sz="1800" b="1" dirty="0" smtClean="0">
                <a:latin typeface="Helvetica" charset="0"/>
                <a:ea typeface="ＭＳ Ｐゴシック" charset="0"/>
                <a:cs typeface="Helvetica" charset="0"/>
              </a:rPr>
            </a:br>
            <a:r>
              <a:rPr lang="en-US" sz="1600" b="1" i="1" dirty="0" smtClean="0">
                <a:latin typeface="Helvetica" charset="0"/>
                <a:ea typeface="ＭＳ Ｐゴシック" charset="0"/>
                <a:cs typeface="Helvetica" charset="0"/>
              </a:rPr>
              <a:t>LSU Department of Environmental Sciences </a:t>
            </a:r>
            <a:br>
              <a:rPr lang="en-US" sz="1600" b="1" i="1" dirty="0" smtClean="0">
                <a:latin typeface="Helvetica" charset="0"/>
                <a:ea typeface="ＭＳ Ｐゴシック" charset="0"/>
                <a:cs typeface="Helvetica" charset="0"/>
              </a:rPr>
            </a:br>
            <a:r>
              <a:rPr lang="en-US" sz="1600" b="1" i="1" dirty="0">
                <a:latin typeface="Helvetica" charset="0"/>
                <a:ea typeface="ＭＳ Ｐゴシック" charset="0"/>
                <a:cs typeface="Helvetica" charset="0"/>
              </a:rPr>
              <a:t/>
            </a:r>
            <a:br>
              <a:rPr lang="en-US" sz="1600" b="1" i="1" dirty="0">
                <a:latin typeface="Helvetica" charset="0"/>
                <a:ea typeface="ＭＳ Ｐゴシック" charset="0"/>
                <a:cs typeface="Helvetica" charset="0"/>
              </a:rPr>
            </a:br>
            <a:r>
              <a:rPr lang="en-US" sz="1600" b="1" i="1" dirty="0" smtClean="0">
                <a:latin typeface="Helvetica" charset="0"/>
                <a:ea typeface="ＭＳ Ｐゴシック" charset="0"/>
                <a:cs typeface="Helvetica" charset="0"/>
                <a:hlinkClick r:id="rId4"/>
              </a:rPr>
              <a:t>mreams@lsu.edu</a:t>
            </a:r>
            <a:r>
              <a:rPr lang="en-US" sz="1600" b="1" i="1" dirty="0" smtClean="0">
                <a:latin typeface="Helvetica" charset="0"/>
                <a:ea typeface="ＭＳ Ｐゴシック" charset="0"/>
                <a:cs typeface="Helvetica" charset="0"/>
              </a:rPr>
              <a:t> </a:t>
            </a:r>
            <a:endParaRPr lang="en-US" sz="1600" i="1" dirty="0">
              <a:latin typeface="Calibri" charset="0"/>
              <a:ea typeface="ＭＳ Ｐゴシック" charset="0"/>
              <a:cs typeface="ＭＳ Ｐゴシック" charset="0"/>
            </a:endParaRPr>
          </a:p>
        </p:txBody>
      </p:sp>
      <p:sp>
        <p:nvSpPr>
          <p:cNvPr id="13316" name="Subtitle 4"/>
          <p:cNvSpPr>
            <a:spLocks noGrp="1"/>
          </p:cNvSpPr>
          <p:nvPr>
            <p:ph type="subTitle" idx="1"/>
          </p:nvPr>
        </p:nvSpPr>
        <p:spPr>
          <a:xfrm>
            <a:off x="3124200" y="3810000"/>
            <a:ext cx="6400800" cy="457200"/>
          </a:xfrm>
        </p:spPr>
        <p:txBody>
          <a:bodyPr/>
          <a:lstStyle/>
          <a:p>
            <a:pPr algn="l" eaLnBrk="1" hangingPunct="1"/>
            <a:r>
              <a:rPr lang="en-US" sz="2400" i="1" dirty="0" smtClean="0">
                <a:solidFill>
                  <a:srgbClr val="4F2683"/>
                </a:solidFill>
                <a:latin typeface="Helvetica" charset="0"/>
                <a:ea typeface="ＭＳ Ｐゴシック" charset="0"/>
                <a:cs typeface="Helvetica" charset="0"/>
              </a:rPr>
              <a:t>Resilient Human Communities</a:t>
            </a:r>
            <a:endParaRPr lang="en-US" sz="2400" i="1" dirty="0">
              <a:solidFill>
                <a:srgbClr val="4F2683"/>
              </a:solidFill>
              <a:latin typeface="Helvetica" charset="0"/>
              <a:ea typeface="ＭＳ Ｐゴシック" charset="0"/>
              <a:cs typeface="Helvetica" charset="0"/>
            </a:endParaRPr>
          </a:p>
        </p:txBody>
      </p:sp>
      <p:sp>
        <p:nvSpPr>
          <p:cNvPr id="11" name="Rectangle 10"/>
          <p:cNvSpPr/>
          <p:nvPr/>
        </p:nvSpPr>
        <p:spPr>
          <a:xfrm>
            <a:off x="152400" y="0"/>
            <a:ext cx="2514600" cy="16764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sp>
        <p:nvSpPr>
          <p:cNvPr id="12" name="Rectangle 11"/>
          <p:cNvSpPr/>
          <p:nvPr/>
        </p:nvSpPr>
        <p:spPr>
          <a:xfrm>
            <a:off x="152400" y="1962150"/>
            <a:ext cx="2514600" cy="847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pic>
        <p:nvPicPr>
          <p:cNvPr id="13320" name="Picture 12" descr="LSU-White_hatchMark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7200"/>
            <a:ext cx="25146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2400" y="3048000"/>
            <a:ext cx="2514600" cy="3810000"/>
          </a:xfrm>
          <a:prstGeom prst="rect">
            <a:avLst/>
          </a:prstGeom>
          <a:solidFill>
            <a:srgbClr val="FEE4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ln>
                <a:solidFill>
                  <a:srgbClr val="000000"/>
                </a:solidFill>
              </a:ln>
              <a:solidFill>
                <a:srgbClr val="000000"/>
              </a:solidFill>
              <a:latin typeface="Calibri" charset="0"/>
              <a:ea typeface="ＭＳ Ｐゴシック" charset="0"/>
              <a:cs typeface="ＭＳ Ｐゴシック" charset="0"/>
            </a:endParaRPr>
          </a:p>
        </p:txBody>
      </p:sp>
      <p:pic>
        <p:nvPicPr>
          <p:cNvPr id="13323" name="Picture 15" descr="LPLG-0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715000"/>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76200" y="2743200"/>
            <a:ext cx="9296400" cy="76200"/>
          </a:xfrm>
          <a:prstGeom prst="rect">
            <a:avLst/>
          </a:prstGeom>
          <a:solidFill>
            <a:srgbClr val="FFE1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sp>
        <p:nvSpPr>
          <p:cNvPr id="16" name="Subtitle 4"/>
          <p:cNvSpPr txBox="1">
            <a:spLocks/>
          </p:cNvSpPr>
          <p:nvPr/>
        </p:nvSpPr>
        <p:spPr bwMode="auto">
          <a:xfrm>
            <a:off x="3088171" y="4210932"/>
            <a:ext cx="6400800" cy="74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lnSpc>
                <a:spcPct val="80000"/>
              </a:lnSpc>
            </a:pPr>
            <a:r>
              <a:rPr lang="en-US" dirty="0" smtClean="0"/>
              <a:t>Social-Ecological Resilience Theory  </a:t>
            </a:r>
            <a:endParaRPr lang="en-US" b="1" dirty="0">
              <a:solidFill>
                <a:srgbClr val="4F2683"/>
              </a:solidFill>
              <a:latin typeface="Helvetica" charset="0"/>
              <a:ea typeface="ＭＳ Ｐゴシック" charset="0"/>
              <a:cs typeface="Helvetica" charset="0"/>
            </a:endParaRPr>
          </a:p>
        </p:txBody>
      </p:sp>
      <p:pic>
        <p:nvPicPr>
          <p:cNvPr id="5" name="Picture 4" descr="Screen shot 2012-10-05 at 9.51.30 AM.png"/>
          <p:cNvPicPr>
            <a:picLocks noChangeAspect="1"/>
          </p:cNvPicPr>
          <p:nvPr/>
        </p:nvPicPr>
        <p:blipFill rotWithShape="1">
          <a:blip r:embed="rId7">
            <a:extLst>
              <a:ext uri="{28A0092B-C50C-407E-A947-70E740481C1C}">
                <a14:useLocalDpi xmlns:a14="http://schemas.microsoft.com/office/drawing/2010/main" val="0"/>
              </a:ext>
            </a:extLst>
          </a:blip>
          <a:srcRect l="17709" t="17709" r="16789" b="16789"/>
          <a:stretch/>
        </p:blipFill>
        <p:spPr>
          <a:xfrm>
            <a:off x="319024" y="3200400"/>
            <a:ext cx="2191712" cy="1457979"/>
          </a:xfrm>
          <a:prstGeom prst="rect">
            <a:avLst/>
          </a:prstGeom>
          <a:ln w="57150" cmpd="sng">
            <a:solidFill>
              <a:schemeClr val="bg1">
                <a:lumMod val="50000"/>
              </a:schemeClr>
            </a:solidFill>
            <a:miter lim="800000"/>
          </a:ln>
        </p:spPr>
      </p:pic>
      <p:pic>
        <p:nvPicPr>
          <p:cNvPr id="3" name="Picture 2" descr="LSU Geaux_v4.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41" y="533400"/>
            <a:ext cx="1950719"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4025" y="234950"/>
            <a:ext cx="8229600" cy="1143000"/>
          </a:xfrm>
        </p:spPr>
        <p:txBody>
          <a:bodyPr/>
          <a:lstStyle/>
          <a:p>
            <a:pPr eaLnBrk="1" fontAlgn="auto" hangingPunct="1">
              <a:spcAft>
                <a:spcPts val="0"/>
              </a:spcAft>
              <a:defRPr/>
            </a:pPr>
            <a:r>
              <a:rPr lang="en-US" sz="3600" dirty="0" smtClean="0">
                <a:cs typeface="Arial" pitchFamily="34" charset="0"/>
              </a:rPr>
              <a:t>Conclusions</a:t>
            </a:r>
          </a:p>
        </p:txBody>
      </p:sp>
      <p:sp>
        <p:nvSpPr>
          <p:cNvPr id="33794" name="Rectangle 3"/>
          <p:cNvSpPr>
            <a:spLocks noGrp="1" noChangeArrowheads="1"/>
          </p:cNvSpPr>
          <p:nvPr>
            <p:ph sz="quarter" idx="1"/>
          </p:nvPr>
        </p:nvSpPr>
        <p:spPr>
          <a:xfrm>
            <a:off x="457200" y="1371600"/>
            <a:ext cx="8229600" cy="4525963"/>
          </a:xfrm>
        </p:spPr>
        <p:txBody>
          <a:bodyPr>
            <a:normAutofit/>
          </a:bodyPr>
          <a:lstStyle/>
          <a:p>
            <a:pPr marL="463550" indent="-463550" eaLnBrk="1" hangingPunct="1">
              <a:spcBef>
                <a:spcPts val="600"/>
              </a:spcBef>
              <a:tabLst>
                <a:tab pos="463550" algn="l"/>
              </a:tabLst>
            </a:pPr>
            <a:r>
              <a:rPr lang="en-US" sz="2000" b="1" dirty="0" smtClean="0">
                <a:cs typeface="Arial" charset="0"/>
              </a:rPr>
              <a:t>Obviously need refinements, but a promising approach</a:t>
            </a:r>
          </a:p>
          <a:p>
            <a:pPr marL="463550" indent="-463550" eaLnBrk="1" hangingPunct="1">
              <a:spcBef>
                <a:spcPts val="600"/>
              </a:spcBef>
              <a:buFont typeface="Wingdings 3" pitchFamily="18" charset="2"/>
              <a:buNone/>
              <a:tabLst>
                <a:tab pos="463550" algn="l"/>
              </a:tabLst>
            </a:pPr>
            <a:endParaRPr lang="en-US" sz="2000" b="1" dirty="0" smtClean="0">
              <a:cs typeface="Arial" charset="0"/>
            </a:endParaRPr>
          </a:p>
          <a:p>
            <a:pPr marL="463550" indent="-463550" eaLnBrk="1" hangingPunct="1">
              <a:spcBef>
                <a:spcPct val="0"/>
              </a:spcBef>
              <a:tabLst>
                <a:tab pos="463550" algn="l"/>
              </a:tabLst>
            </a:pPr>
            <a:r>
              <a:rPr lang="en-US" sz="2000" b="1" dirty="0" smtClean="0">
                <a:cs typeface="Arial" charset="0"/>
              </a:rPr>
              <a:t>From discriminant analysis, an index can be computed based on the probability of group membership; the technique can be used to predict the resilience group of other counties</a:t>
            </a:r>
          </a:p>
          <a:p>
            <a:pPr marL="463550" indent="-463550" eaLnBrk="1" hangingPunct="1">
              <a:spcBef>
                <a:spcPct val="0"/>
              </a:spcBef>
              <a:buFont typeface="Wingdings 3" pitchFamily="18" charset="2"/>
              <a:buNone/>
              <a:tabLst>
                <a:tab pos="463550" algn="l"/>
              </a:tabLst>
            </a:pPr>
            <a:endParaRPr lang="en-US" sz="2000" b="1" dirty="0" smtClean="0">
              <a:cs typeface="Arial" charset="0"/>
            </a:endParaRPr>
          </a:p>
          <a:p>
            <a:pPr marL="463550" indent="-463550" eaLnBrk="1" hangingPunct="1">
              <a:spcBef>
                <a:spcPct val="0"/>
              </a:spcBef>
              <a:tabLst>
                <a:tab pos="463550" algn="l"/>
              </a:tabLst>
            </a:pPr>
            <a:r>
              <a:rPr lang="en-US" sz="2000" b="1" dirty="0" smtClean="0">
                <a:cs typeface="Arial" charset="0"/>
              </a:rPr>
              <a:t>Resilience needs to incorporate a temporal dimension</a:t>
            </a:r>
          </a:p>
          <a:p>
            <a:pPr marL="463550" indent="-463550" eaLnBrk="1" hangingPunct="1">
              <a:spcBef>
                <a:spcPct val="0"/>
              </a:spcBef>
              <a:buFont typeface="Wingdings 3" pitchFamily="18" charset="2"/>
              <a:buNone/>
              <a:tabLst>
                <a:tab pos="463550" algn="l"/>
              </a:tabLst>
            </a:pPr>
            <a:endParaRPr lang="en-US" sz="2000" b="1" dirty="0" smtClean="0">
              <a:cs typeface="Arial" charset="0"/>
            </a:endParaRPr>
          </a:p>
          <a:p>
            <a:pPr marL="463550" indent="-463550" eaLnBrk="1" hangingPunct="1">
              <a:spcBef>
                <a:spcPct val="0"/>
              </a:spcBef>
              <a:tabLst>
                <a:tab pos="463550" algn="l"/>
              </a:tabLst>
            </a:pPr>
            <a:r>
              <a:rPr lang="en-US" sz="2000" b="1" dirty="0" smtClean="0">
                <a:cs typeface="Arial" charset="0"/>
              </a:rPr>
              <a:t>A meaningful, empirically-tested resilience index can help identify aspects of activities that will increase or decrease resilience, thus a useful tool for </a:t>
            </a:r>
            <a:r>
              <a:rPr lang="en-US" sz="2000" b="1" i="1" dirty="0" smtClean="0">
                <a:solidFill>
                  <a:srgbClr val="FF0000"/>
                </a:solidFill>
                <a:cs typeface="Arial" charset="0"/>
              </a:rPr>
              <a:t>sustainable</a:t>
            </a:r>
            <a:r>
              <a:rPr lang="en-US" sz="2000" b="1" dirty="0" smtClean="0">
                <a:solidFill>
                  <a:srgbClr val="FF0000"/>
                </a:solidFill>
                <a:cs typeface="Arial" charset="0"/>
              </a:rPr>
              <a:t> </a:t>
            </a:r>
            <a:r>
              <a:rPr lang="en-US" sz="2000" b="1" dirty="0" smtClean="0">
                <a:cs typeface="Arial" charset="0"/>
              </a:rPr>
              <a:t>planning and management</a:t>
            </a:r>
          </a:p>
          <a:p>
            <a:pPr marL="463550" indent="-463550" eaLnBrk="1" hangingPunct="1">
              <a:spcBef>
                <a:spcPct val="0"/>
              </a:spcBef>
              <a:buFont typeface="Wingdings 3" pitchFamily="18" charset="2"/>
              <a:buNone/>
              <a:tabLst>
                <a:tab pos="463550" algn="l"/>
              </a:tabLst>
            </a:pPr>
            <a:endParaRPr lang="en-US" sz="2400" b="1" dirty="0" smtClean="0">
              <a:cs typeface="Arial" charset="0"/>
            </a:endParaRPr>
          </a:p>
          <a:p>
            <a:pPr marL="463550" indent="-463550" eaLnBrk="1" hangingPunct="1">
              <a:spcBef>
                <a:spcPct val="0"/>
              </a:spcBef>
              <a:tabLst>
                <a:tab pos="463550" algn="l"/>
              </a:tabLst>
            </a:pPr>
            <a:endParaRPr lang="en-US" sz="2400" b="1" dirty="0" smtClean="0">
              <a:cs typeface="Arial" charset="0"/>
            </a:endParaRPr>
          </a:p>
          <a:p>
            <a:pPr marL="463550" indent="-463550" eaLnBrk="1" hangingPunct="1">
              <a:spcBef>
                <a:spcPct val="0"/>
              </a:spcBef>
              <a:buFont typeface="Wingdings 3" pitchFamily="18" charset="2"/>
              <a:buNone/>
              <a:tabLst>
                <a:tab pos="463550" algn="l"/>
              </a:tabLst>
            </a:pPr>
            <a:endParaRPr lang="en-US" sz="2400" b="1" dirty="0" smtClean="0">
              <a:cs typeface="Arial" charset="0"/>
            </a:endParaRPr>
          </a:p>
          <a:p>
            <a:pPr marL="463550" indent="-463550" eaLnBrk="1" hangingPunct="1">
              <a:spcBef>
                <a:spcPct val="0"/>
              </a:spcBef>
              <a:buFont typeface="Arial" charset="0"/>
              <a:buChar char="•"/>
              <a:tabLst>
                <a:tab pos="463550" algn="l"/>
              </a:tabLst>
            </a:pPr>
            <a:endParaRPr lang="en-US" sz="2400" b="1" dirty="0" smtClean="0">
              <a:cs typeface="Arial" charset="0"/>
            </a:endParaRPr>
          </a:p>
          <a:p>
            <a:pPr marL="463550" indent="-463550" eaLnBrk="1" hangingPunct="1">
              <a:spcBef>
                <a:spcPct val="0"/>
              </a:spcBef>
              <a:buFont typeface="Arial" charset="0"/>
              <a:buChar char="•"/>
              <a:tabLst>
                <a:tab pos="463550" algn="l"/>
              </a:tabLst>
            </a:pPr>
            <a:endParaRPr lang="en-US" sz="2400" b="1" dirty="0" smtClean="0">
              <a:cs typeface="Arial" charset="0"/>
            </a:endParaRPr>
          </a:p>
          <a:p>
            <a:pPr marL="463550" indent="-463550" eaLnBrk="1" hangingPunct="1">
              <a:spcBef>
                <a:spcPct val="0"/>
              </a:spcBef>
              <a:buFont typeface="Arial" charset="0"/>
              <a:buChar char="•"/>
              <a:tabLst>
                <a:tab pos="463550" algn="l"/>
              </a:tabLst>
            </a:pPr>
            <a:endParaRPr lang="en-US" sz="2800" b="1" dirty="0" smtClean="0">
              <a:cs typeface="Arial" charset="0"/>
            </a:endParaRPr>
          </a:p>
          <a:p>
            <a:pPr marL="463550" indent="-463550" eaLnBrk="1" hangingPunct="1">
              <a:spcBef>
                <a:spcPct val="0"/>
              </a:spcBef>
              <a:buFont typeface="Arial" charset="0"/>
              <a:buNone/>
              <a:tabLst>
                <a:tab pos="463550" algn="l"/>
              </a:tabLst>
            </a:pPr>
            <a:endParaRPr lang="en-US" sz="2400" b="1" dirty="0" smtClean="0"/>
          </a:p>
          <a:p>
            <a:pPr marL="463550" indent="-463550" eaLnBrk="1" hangingPunct="1">
              <a:spcBef>
                <a:spcPct val="0"/>
              </a:spcBef>
              <a:buFont typeface="Arial" charset="0"/>
              <a:buChar char="•"/>
              <a:tabLst>
                <a:tab pos="463550" algn="l"/>
              </a:tabLst>
            </a:pPr>
            <a:endParaRPr lang="en-US" sz="2400" b="1" dirty="0" smtClean="0"/>
          </a:p>
        </p:txBody>
      </p:sp>
    </p:spTree>
    <p:extLst>
      <p:ext uri="{BB962C8B-B14F-4D97-AF65-F5344CB8AC3E}">
        <p14:creationId xmlns:p14="http://schemas.microsoft.com/office/powerpoint/2010/main" val="181336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dirty="0" smtClean="0"/>
          </a:p>
        </p:txBody>
      </p:sp>
      <p:sp>
        <p:nvSpPr>
          <p:cNvPr id="14339" name="Content Placeholder 2"/>
          <p:cNvSpPr>
            <a:spLocks noGrp="1"/>
          </p:cNvSpPr>
          <p:nvPr>
            <p:ph idx="1"/>
          </p:nvPr>
        </p:nvSpPr>
        <p:spPr/>
        <p:txBody>
          <a:bodyPr/>
          <a:lstStyle/>
          <a:p>
            <a:pPr>
              <a:buFontTx/>
              <a:buNone/>
            </a:pPr>
            <a:r>
              <a:rPr lang="en-US" i="1" dirty="0" smtClean="0"/>
              <a:t>Social-Ecological Resilience provides a theory base and evaluative framework for: </a:t>
            </a:r>
          </a:p>
          <a:p>
            <a:r>
              <a:rPr lang="en-US" sz="2800" dirty="0" smtClean="0"/>
              <a:t>Sustainable development</a:t>
            </a:r>
          </a:p>
          <a:p>
            <a:r>
              <a:rPr lang="en-US" sz="2800" dirty="0" smtClean="0"/>
              <a:t>Wiser use and protection of natural resources &amp; environmental services</a:t>
            </a:r>
          </a:p>
          <a:p>
            <a:r>
              <a:rPr lang="en-US" sz="2800" dirty="0" smtClean="0"/>
              <a:t>Adaptation to reduce exposure to or recovery from disruptive events – either fast-moving or slow-moving disturbances </a:t>
            </a:r>
          </a:p>
        </p:txBody>
      </p:sp>
      <p:pic>
        <p:nvPicPr>
          <p:cNvPr id="4" name="Picture 3" descr="LSU-PPTHeader_Sub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916622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SU Geaux_v4.eps"/>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46874" y="319484"/>
            <a:ext cx="1546859" cy="483394"/>
          </a:xfrm>
          <a:prstGeom prst="rect">
            <a:avLst/>
          </a:prstGeom>
        </p:spPr>
      </p:pic>
    </p:spTree>
    <p:extLst>
      <p:ext uri="{BB962C8B-B14F-4D97-AF65-F5344CB8AC3E}">
        <p14:creationId xmlns:p14="http://schemas.microsoft.com/office/powerpoint/2010/main" val="152336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2-10-05 at 9.44.50 AM.png"/>
          <p:cNvPicPr>
            <a:picLocks noChangeAspect="1"/>
          </p:cNvPicPr>
          <p:nvPr/>
        </p:nvPicPr>
        <p:blipFill rotWithShape="1">
          <a:blip r:embed="rId3">
            <a:extLst>
              <a:ext uri="{28A0092B-C50C-407E-A947-70E740481C1C}">
                <a14:useLocalDpi xmlns:a14="http://schemas.microsoft.com/office/drawing/2010/main" val="0"/>
              </a:ext>
            </a:extLst>
          </a:blip>
          <a:srcRect t="15827" b="64283"/>
          <a:stretch/>
        </p:blipFill>
        <p:spPr>
          <a:xfrm>
            <a:off x="-1860" y="-50800"/>
            <a:ext cx="9145859" cy="1193800"/>
          </a:xfrm>
          <a:prstGeom prst="rect">
            <a:avLst/>
          </a:prstGeom>
        </p:spPr>
      </p:pic>
      <p:sp>
        <p:nvSpPr>
          <p:cNvPr id="11" name="Rectangle 10"/>
          <p:cNvSpPr/>
          <p:nvPr/>
        </p:nvSpPr>
        <p:spPr>
          <a:xfrm>
            <a:off x="613574" y="0"/>
            <a:ext cx="2282026" cy="1125538"/>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sp>
        <p:nvSpPr>
          <p:cNvPr id="12" name="Rectangle 11"/>
          <p:cNvSpPr/>
          <p:nvPr/>
        </p:nvSpPr>
        <p:spPr>
          <a:xfrm>
            <a:off x="152400" y="1962150"/>
            <a:ext cx="2514600" cy="847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sp>
        <p:nvSpPr>
          <p:cNvPr id="14" name="Rectangle 13"/>
          <p:cNvSpPr/>
          <p:nvPr/>
        </p:nvSpPr>
        <p:spPr>
          <a:xfrm>
            <a:off x="137254" y="1219200"/>
            <a:ext cx="45719" cy="45719"/>
          </a:xfrm>
          <a:prstGeom prst="rect">
            <a:avLst/>
          </a:prstGeom>
          <a:solidFill>
            <a:srgbClr val="FEE4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endParaRPr lang="en-US" b="1" dirty="0" smtClean="0"/>
          </a:p>
        </p:txBody>
      </p:sp>
      <p:pic>
        <p:nvPicPr>
          <p:cNvPr id="18" name="Picture 14" descr="LSU-White_hatchMarks_shor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5100" y="479425"/>
            <a:ext cx="1270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6200" y="11430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ＭＳ Ｐゴシック" charset="0"/>
              <a:cs typeface="ＭＳ Ｐゴシック" charset="0"/>
            </a:endParaRPr>
          </a:p>
        </p:txBody>
      </p:sp>
      <p:sp>
        <p:nvSpPr>
          <p:cNvPr id="22" name="Title 3"/>
          <p:cNvSpPr txBox="1">
            <a:spLocks/>
          </p:cNvSpPr>
          <p:nvPr/>
        </p:nvSpPr>
        <p:spPr bwMode="auto">
          <a:xfrm>
            <a:off x="137254" y="1676400"/>
            <a:ext cx="2483150" cy="38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lnSpc>
                <a:spcPct val="50000"/>
              </a:lnSpc>
            </a:pPr>
            <a:endParaRPr lang="en-US" sz="3200" dirty="0" smtClean="0">
              <a:solidFill>
                <a:srgbClr val="4F2683"/>
              </a:solidFill>
            </a:endParaRPr>
          </a:p>
        </p:txBody>
      </p:sp>
      <p:sp>
        <p:nvSpPr>
          <p:cNvPr id="23" name="Title 3"/>
          <p:cNvSpPr txBox="1">
            <a:spLocks/>
          </p:cNvSpPr>
          <p:nvPr/>
        </p:nvSpPr>
        <p:spPr bwMode="auto">
          <a:xfrm>
            <a:off x="196395" y="2286000"/>
            <a:ext cx="240570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endParaRPr lang="en-US" sz="2400" dirty="0">
              <a:solidFill>
                <a:schemeClr val="bg1">
                  <a:lumMod val="65000"/>
                </a:schemeClr>
              </a:solidFill>
            </a:endParaRPr>
          </a:p>
        </p:txBody>
      </p:sp>
      <p:sp>
        <p:nvSpPr>
          <p:cNvPr id="24" name="Title 3"/>
          <p:cNvSpPr>
            <a:spLocks noGrp="1"/>
          </p:cNvSpPr>
          <p:nvPr>
            <p:ph type="ctrTitle"/>
          </p:nvPr>
        </p:nvSpPr>
        <p:spPr>
          <a:xfrm>
            <a:off x="1371600" y="1854777"/>
            <a:ext cx="7620000" cy="969818"/>
          </a:xfrm>
        </p:spPr>
        <p:txBody>
          <a:bodyPr anchor="t"/>
          <a:lstStyle/>
          <a:p>
            <a:pPr algn="l" eaLnBrk="1" hangingPunct="1"/>
            <a:r>
              <a:rPr lang="en-US" sz="4000" i="1" dirty="0" smtClean="0"/>
              <a:t>Some Definitions of Resilience</a:t>
            </a:r>
            <a:r>
              <a:rPr lang="en-US" sz="2400" i="1" dirty="0" smtClean="0"/>
              <a:t> </a:t>
            </a:r>
            <a:r>
              <a:rPr lang="en-US" sz="2400" i="1" dirty="0">
                <a:solidFill>
                  <a:srgbClr val="4F2683"/>
                </a:solidFill>
              </a:rPr>
              <a:t/>
            </a:r>
            <a:br>
              <a:rPr lang="en-US" sz="2400" i="1" dirty="0">
                <a:solidFill>
                  <a:srgbClr val="4F2683"/>
                </a:solidFill>
              </a:rPr>
            </a:br>
            <a:endParaRPr lang="en-US" sz="2400" i="1" dirty="0">
              <a:solidFill>
                <a:srgbClr val="4F2683"/>
              </a:solidFill>
              <a:latin typeface="Helvetica" charset="0"/>
              <a:ea typeface="ＭＳ Ｐゴシック" charset="0"/>
              <a:cs typeface="Helvetica" charset="0"/>
            </a:endParaRPr>
          </a:p>
        </p:txBody>
      </p:sp>
      <p:sp>
        <p:nvSpPr>
          <p:cNvPr id="25" name="Subtitle 4"/>
          <p:cNvSpPr>
            <a:spLocks noGrp="1"/>
          </p:cNvSpPr>
          <p:nvPr>
            <p:ph type="subTitle" idx="1"/>
          </p:nvPr>
        </p:nvSpPr>
        <p:spPr>
          <a:xfrm>
            <a:off x="613575" y="2964873"/>
            <a:ext cx="7463625" cy="2978727"/>
          </a:xfrm>
        </p:spPr>
        <p:txBody>
          <a:bodyPr/>
          <a:lstStyle/>
          <a:p>
            <a:r>
              <a:rPr lang="ro-RO" sz="1800" dirty="0">
                <a:solidFill>
                  <a:srgbClr val="660066"/>
                </a:solidFill>
                <a:latin typeface="Helvetica" charset="0"/>
                <a:cs typeface="Helvetica" charset="0"/>
              </a:rPr>
              <a:t> </a:t>
            </a:r>
            <a:r>
              <a:rPr lang="en-US" sz="1600" b="1" i="1" dirty="0" smtClean="0"/>
              <a:t>“</a:t>
            </a:r>
            <a:r>
              <a:rPr lang="en-US" sz="1800" b="1" i="1" dirty="0" smtClean="0"/>
              <a:t>Resilience reflects the degree to which a complex  adaptive system is capable of </a:t>
            </a:r>
            <a:r>
              <a:rPr lang="en-US" sz="1800" b="1" i="1" dirty="0" smtClean="0">
                <a:solidFill>
                  <a:srgbClr val="FF0000"/>
                </a:solidFill>
              </a:rPr>
              <a:t>self-organization </a:t>
            </a:r>
            <a:r>
              <a:rPr lang="en-US" sz="1800" b="1" i="1" dirty="0" smtClean="0"/>
              <a:t>and the degree to which the system can build capacity for learning and </a:t>
            </a:r>
            <a:r>
              <a:rPr lang="en-US" sz="1800" b="1" i="1" dirty="0" smtClean="0">
                <a:solidFill>
                  <a:srgbClr val="FF0000"/>
                </a:solidFill>
              </a:rPr>
              <a:t>adaptation.</a:t>
            </a:r>
            <a:r>
              <a:rPr lang="en-US" sz="1800" b="1" i="1" dirty="0" smtClean="0"/>
              <a:t>” </a:t>
            </a:r>
          </a:p>
          <a:p>
            <a:endParaRPr lang="en-US" sz="1800" b="1" i="1" dirty="0" smtClean="0"/>
          </a:p>
          <a:p>
            <a:r>
              <a:rPr lang="en-US" sz="1800" b="1" dirty="0" smtClean="0"/>
              <a:t> </a:t>
            </a:r>
            <a:r>
              <a:rPr lang="en-US" sz="1800" b="1" i="1" dirty="0" smtClean="0"/>
              <a:t>“The capacity of linked social-ecological systems to absorb recurrent disturbances such as hurricanes or floods so as to retain essential structures, processes, and feedbacks.”</a:t>
            </a:r>
          </a:p>
          <a:p>
            <a:r>
              <a:rPr lang="en-US" sz="1800" dirty="0" smtClean="0"/>
              <a:t>From  </a:t>
            </a:r>
            <a:r>
              <a:rPr lang="en-US" sz="1800" dirty="0" err="1" smtClean="0"/>
              <a:t>Adger</a:t>
            </a:r>
            <a:r>
              <a:rPr lang="en-US" sz="1800" dirty="0" smtClean="0"/>
              <a:t> et al., 2005, Science  Vol. 309</a:t>
            </a:r>
            <a:endParaRPr lang="en-US" sz="1800" b="1" i="1" dirty="0" smtClean="0"/>
          </a:p>
          <a:p>
            <a:endParaRPr lang="en-US" sz="1800" b="1" dirty="0" smtClean="0"/>
          </a:p>
        </p:txBody>
      </p:sp>
      <p:sp>
        <p:nvSpPr>
          <p:cNvPr id="27" name="Rectangle 26"/>
          <p:cNvSpPr/>
          <p:nvPr/>
        </p:nvSpPr>
        <p:spPr>
          <a:xfrm>
            <a:off x="613574" y="-20638"/>
            <a:ext cx="2286000" cy="116363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28" name="Picture 27" descr="LSU Geaux_v4.eps"/>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79171" y="319484"/>
            <a:ext cx="1546859" cy="483394"/>
          </a:xfrm>
          <a:prstGeom prst="rect">
            <a:avLst/>
          </a:prstGeom>
        </p:spPr>
      </p:pic>
    </p:spTree>
    <p:extLst>
      <p:ext uri="{BB962C8B-B14F-4D97-AF65-F5344CB8AC3E}">
        <p14:creationId xmlns:p14="http://schemas.microsoft.com/office/powerpoint/2010/main" val="321160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0"/>
            <a:ext cx="2514600" cy="16764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15" name="Picture 16" descr="LSU-PPTHeader_Sub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LSU-White_hatchMarks_shor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5100" y="479425"/>
            <a:ext cx="1270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6200" y="1127125"/>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24" name="Title 3"/>
          <p:cNvSpPr>
            <a:spLocks noGrp="1"/>
          </p:cNvSpPr>
          <p:nvPr>
            <p:ph type="ctrTitle"/>
          </p:nvPr>
        </p:nvSpPr>
        <p:spPr>
          <a:xfrm>
            <a:off x="761999" y="1635513"/>
            <a:ext cx="7617471" cy="969818"/>
          </a:xfrm>
        </p:spPr>
        <p:txBody>
          <a:bodyPr anchor="t"/>
          <a:lstStyle/>
          <a:p>
            <a:pPr eaLnBrk="1" hangingPunct="1"/>
            <a:r>
              <a:rPr lang="en-US" sz="3600" i="1" dirty="0" smtClean="0"/>
              <a:t>Thinking of Linked Social-Ecological Systems </a:t>
            </a:r>
            <a:r>
              <a:rPr lang="en-US" sz="3600" b="1" dirty="0">
                <a:solidFill>
                  <a:srgbClr val="4F2683"/>
                </a:solidFill>
              </a:rPr>
              <a:t/>
            </a:r>
            <a:br>
              <a:rPr lang="en-US" sz="3600" b="1" dirty="0">
                <a:solidFill>
                  <a:srgbClr val="4F2683"/>
                </a:solidFill>
              </a:rPr>
            </a:br>
            <a:r>
              <a:rPr lang="en-US" sz="2400" b="1" dirty="0">
                <a:solidFill>
                  <a:srgbClr val="4F2683"/>
                </a:solidFill>
              </a:rPr>
              <a:t/>
            </a:r>
            <a:br>
              <a:rPr lang="en-US" sz="2400" b="1" dirty="0">
                <a:solidFill>
                  <a:srgbClr val="4F2683"/>
                </a:solidFill>
              </a:rPr>
            </a:br>
            <a:endParaRPr lang="en-US" sz="2400" b="1" dirty="0">
              <a:solidFill>
                <a:srgbClr val="4F2683"/>
              </a:solidFill>
              <a:latin typeface="Helvetica" charset="0"/>
              <a:ea typeface="ＭＳ Ｐゴシック" charset="0"/>
              <a:cs typeface="Helvetica" charset="0"/>
            </a:endParaRPr>
          </a:p>
        </p:txBody>
      </p:sp>
      <p:sp>
        <p:nvSpPr>
          <p:cNvPr id="25" name="Subtitle 4"/>
          <p:cNvSpPr>
            <a:spLocks noGrp="1"/>
          </p:cNvSpPr>
          <p:nvPr>
            <p:ph type="subTitle" idx="1"/>
          </p:nvPr>
        </p:nvSpPr>
        <p:spPr>
          <a:xfrm>
            <a:off x="904264" y="2745609"/>
            <a:ext cx="7630136" cy="3740727"/>
          </a:xfrm>
        </p:spPr>
        <p:txBody>
          <a:bodyPr/>
          <a:lstStyle/>
          <a:p>
            <a:pPr algn="l">
              <a:lnSpc>
                <a:spcPct val="90000"/>
              </a:lnSpc>
            </a:pPr>
            <a:r>
              <a:rPr lang="ro-RO" sz="1800" dirty="0">
                <a:solidFill>
                  <a:schemeClr val="tx1"/>
                </a:solidFill>
                <a:latin typeface="Helvetica" charset="0"/>
                <a:cs typeface="Helvetica" charset="0"/>
              </a:rPr>
              <a:t> </a:t>
            </a:r>
            <a:endParaRPr lang="en-US" sz="1800" dirty="0" smtClean="0">
              <a:solidFill>
                <a:schemeClr val="tx1"/>
              </a:solidFill>
              <a:latin typeface="Helvetica" charset="0"/>
              <a:cs typeface="Helvetica" charset="0"/>
            </a:endParaRPr>
          </a:p>
          <a:p>
            <a:pPr algn="l">
              <a:lnSpc>
                <a:spcPct val="90000"/>
              </a:lnSpc>
            </a:pPr>
            <a:r>
              <a:rPr lang="en-US" sz="1800" b="1" dirty="0" smtClean="0">
                <a:solidFill>
                  <a:schemeClr val="tx1"/>
                </a:solidFill>
              </a:rPr>
              <a:t>The Raft – A Metaphor of Stability and Resilience</a:t>
            </a:r>
          </a:p>
          <a:p>
            <a:pPr algn="l">
              <a:lnSpc>
                <a:spcPct val="90000"/>
              </a:lnSpc>
            </a:pPr>
            <a:r>
              <a:rPr lang="en-US" sz="1800" dirty="0" smtClean="0">
                <a:solidFill>
                  <a:schemeClr val="tx1"/>
                </a:solidFill>
              </a:rPr>
              <a:t>                      </a:t>
            </a:r>
            <a:r>
              <a:rPr lang="en-US" sz="1800" i="1" dirty="0" smtClean="0">
                <a:solidFill>
                  <a:schemeClr val="tx1"/>
                </a:solidFill>
              </a:rPr>
              <a:t>Ludwig’s model is useful (2002). </a:t>
            </a:r>
          </a:p>
          <a:p>
            <a:pPr algn="l">
              <a:lnSpc>
                <a:spcPct val="90000"/>
              </a:lnSpc>
            </a:pPr>
            <a:r>
              <a:rPr lang="en-US" sz="1800" i="1" dirty="0" smtClean="0">
                <a:solidFill>
                  <a:schemeClr val="tx1"/>
                </a:solidFill>
              </a:rPr>
              <a:t> </a:t>
            </a:r>
          </a:p>
          <a:p>
            <a:pPr algn="l">
              <a:lnSpc>
                <a:spcPct val="90000"/>
              </a:lnSpc>
            </a:pPr>
            <a:endParaRPr lang="en-US" sz="1800" i="1" u="sng" dirty="0" smtClean="0">
              <a:solidFill>
                <a:schemeClr val="tx1"/>
              </a:solidFill>
            </a:endParaRPr>
          </a:p>
          <a:p>
            <a:pPr algn="l">
              <a:lnSpc>
                <a:spcPct val="90000"/>
              </a:lnSpc>
            </a:pPr>
            <a:r>
              <a:rPr lang="en-US" sz="1800" i="1" u="sng" dirty="0" smtClean="0">
                <a:solidFill>
                  <a:schemeClr val="tx1"/>
                </a:solidFill>
              </a:rPr>
              <a:t>The raft’s system</a:t>
            </a:r>
            <a:r>
              <a:rPr lang="en-US" sz="1800" i="1" dirty="0" smtClean="0">
                <a:solidFill>
                  <a:schemeClr val="tx1"/>
                </a:solidFill>
              </a:rPr>
              <a:t>?  Raft + Weight + Lake System</a:t>
            </a:r>
          </a:p>
          <a:p>
            <a:pPr algn="l">
              <a:lnSpc>
                <a:spcPct val="90000"/>
              </a:lnSpc>
            </a:pPr>
            <a:endParaRPr lang="en-US" sz="1800" i="1" dirty="0" smtClean="0">
              <a:solidFill>
                <a:schemeClr val="tx1"/>
              </a:solidFill>
            </a:endParaRPr>
          </a:p>
          <a:p>
            <a:pPr algn="l">
              <a:lnSpc>
                <a:spcPct val="90000"/>
              </a:lnSpc>
            </a:pPr>
            <a:r>
              <a:rPr lang="en-US" sz="1800" i="1" u="sng" dirty="0" smtClean="0">
                <a:solidFill>
                  <a:schemeClr val="tx1"/>
                </a:solidFill>
              </a:rPr>
              <a:t>Disruptions</a:t>
            </a:r>
            <a:r>
              <a:rPr lang="en-US" sz="1800" i="1" dirty="0" smtClean="0">
                <a:solidFill>
                  <a:schemeClr val="tx1"/>
                </a:solidFill>
              </a:rPr>
              <a:t>?  Either rapid or slow increase in weight.</a:t>
            </a:r>
          </a:p>
          <a:p>
            <a:pPr algn="l">
              <a:lnSpc>
                <a:spcPct val="90000"/>
              </a:lnSpc>
            </a:pPr>
            <a:endParaRPr lang="en-US" sz="1800" i="1" dirty="0" smtClean="0">
              <a:solidFill>
                <a:schemeClr val="tx1"/>
              </a:solidFill>
            </a:endParaRPr>
          </a:p>
          <a:p>
            <a:pPr algn="l">
              <a:lnSpc>
                <a:spcPct val="90000"/>
              </a:lnSpc>
            </a:pPr>
            <a:r>
              <a:rPr lang="en-US" sz="1800" i="1" u="sng" dirty="0" smtClean="0">
                <a:solidFill>
                  <a:schemeClr val="tx1"/>
                </a:solidFill>
              </a:rPr>
              <a:t>Key Variables</a:t>
            </a:r>
            <a:r>
              <a:rPr lang="en-US" sz="1800" i="1" dirty="0" smtClean="0">
                <a:solidFill>
                  <a:schemeClr val="tx1"/>
                </a:solidFill>
              </a:rPr>
              <a:t>? Include Adaptive Behavior of Occupants </a:t>
            </a:r>
          </a:p>
        </p:txBody>
      </p:sp>
      <p:sp>
        <p:nvSpPr>
          <p:cNvPr id="16" name="Rectangle 15"/>
          <p:cNvSpPr/>
          <p:nvPr/>
        </p:nvSpPr>
        <p:spPr>
          <a:xfrm>
            <a:off x="609600" y="-38100"/>
            <a:ext cx="2286000" cy="116363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17" name="Picture 16" descr="LSU Geaux_v4.eps"/>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79171" y="319484"/>
            <a:ext cx="1546859" cy="483394"/>
          </a:xfrm>
          <a:prstGeom prst="rect">
            <a:avLst/>
          </a:prstGeom>
        </p:spPr>
      </p:pic>
    </p:spTree>
    <p:extLst>
      <p:ext uri="{BB962C8B-B14F-4D97-AF65-F5344CB8AC3E}">
        <p14:creationId xmlns:p14="http://schemas.microsoft.com/office/powerpoint/2010/main" val="342248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0"/>
            <a:ext cx="2514600" cy="16764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15" name="Picture 16" descr="LSU-PPTHeader_Sub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LSU-White_hatchMarks_shor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5100" y="479425"/>
            <a:ext cx="1270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6200" y="1127125"/>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24" name="Title 3"/>
          <p:cNvSpPr>
            <a:spLocks noGrp="1"/>
          </p:cNvSpPr>
          <p:nvPr>
            <p:ph type="ctrTitle"/>
          </p:nvPr>
        </p:nvSpPr>
        <p:spPr>
          <a:xfrm>
            <a:off x="761999" y="1635513"/>
            <a:ext cx="7617471" cy="969818"/>
          </a:xfrm>
        </p:spPr>
        <p:txBody>
          <a:bodyPr anchor="t"/>
          <a:lstStyle/>
          <a:p>
            <a:pPr algn="l" eaLnBrk="1" hangingPunct="1"/>
            <a:r>
              <a:rPr lang="en-US" sz="3600" i="1" dirty="0" smtClean="0"/>
              <a:t>What Influences the Raft’s Resilience?</a:t>
            </a:r>
            <a:endParaRPr lang="en-US" sz="3600" i="1" dirty="0">
              <a:solidFill>
                <a:srgbClr val="4F2683"/>
              </a:solidFill>
              <a:latin typeface="Helvetica" charset="0"/>
              <a:ea typeface="ＭＳ Ｐゴシック" charset="0"/>
              <a:cs typeface="Helvetica" charset="0"/>
            </a:endParaRPr>
          </a:p>
        </p:txBody>
      </p:sp>
      <p:sp>
        <p:nvSpPr>
          <p:cNvPr id="25" name="Subtitle 4"/>
          <p:cNvSpPr>
            <a:spLocks noGrp="1"/>
          </p:cNvSpPr>
          <p:nvPr>
            <p:ph type="subTitle" idx="1"/>
          </p:nvPr>
        </p:nvSpPr>
        <p:spPr>
          <a:xfrm>
            <a:off x="904264" y="2745609"/>
            <a:ext cx="7630136" cy="3740727"/>
          </a:xfrm>
        </p:spPr>
        <p:txBody>
          <a:bodyPr/>
          <a:lstStyle/>
          <a:p>
            <a:pPr algn="l">
              <a:lnSpc>
                <a:spcPct val="90000"/>
              </a:lnSpc>
            </a:pPr>
            <a:r>
              <a:rPr lang="ro-RO" sz="1800" dirty="0">
                <a:solidFill>
                  <a:srgbClr val="660066"/>
                </a:solidFill>
                <a:latin typeface="Helvetica" charset="0"/>
                <a:cs typeface="Helvetica" charset="0"/>
              </a:rPr>
              <a:t> </a:t>
            </a:r>
            <a:endParaRPr lang="en-US" sz="1800" i="1" dirty="0" smtClean="0"/>
          </a:p>
        </p:txBody>
      </p:sp>
      <p:sp>
        <p:nvSpPr>
          <p:cNvPr id="16" name="Rectangle 15"/>
          <p:cNvSpPr/>
          <p:nvPr/>
        </p:nvSpPr>
        <p:spPr>
          <a:xfrm>
            <a:off x="609600" y="-38100"/>
            <a:ext cx="2286000" cy="116363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17" name="Picture 16" descr="LSU Geaux_v4.eps"/>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79171" y="319484"/>
            <a:ext cx="1546859" cy="483394"/>
          </a:xfrm>
          <a:prstGeom prst="rect">
            <a:avLst/>
          </a:prstGeom>
        </p:spPr>
      </p:pic>
      <p:sp>
        <p:nvSpPr>
          <p:cNvPr id="10" name="Rectangle 9"/>
          <p:cNvSpPr/>
          <p:nvPr/>
        </p:nvSpPr>
        <p:spPr>
          <a:xfrm>
            <a:off x="761999" y="2605330"/>
            <a:ext cx="7315201" cy="3693319"/>
          </a:xfrm>
          <a:prstGeom prst="rect">
            <a:avLst/>
          </a:prstGeom>
        </p:spPr>
        <p:txBody>
          <a:bodyPr wrap="square">
            <a:spAutoFit/>
          </a:bodyPr>
          <a:lstStyle/>
          <a:p>
            <a:pPr>
              <a:buFont typeface="Arial" charset="0"/>
              <a:buChar char="•"/>
            </a:pPr>
            <a:r>
              <a:rPr lang="en-US" dirty="0" smtClean="0"/>
              <a:t> Its own physical characteristics</a:t>
            </a:r>
          </a:p>
          <a:p>
            <a:endParaRPr lang="en-US" dirty="0" smtClean="0"/>
          </a:p>
          <a:p>
            <a:pPr>
              <a:buFont typeface="Arial" charset="0"/>
              <a:buChar char="•"/>
            </a:pPr>
            <a:r>
              <a:rPr lang="en-US" dirty="0" smtClean="0"/>
              <a:t> The environment into which it’s deployed</a:t>
            </a:r>
          </a:p>
          <a:p>
            <a:endParaRPr lang="en-US" dirty="0" smtClean="0"/>
          </a:p>
          <a:p>
            <a:pPr>
              <a:buFont typeface="Arial" charset="0"/>
              <a:buChar char="•"/>
            </a:pPr>
            <a:r>
              <a:rPr lang="en-US" dirty="0" smtClean="0"/>
              <a:t> Institutions for decision making </a:t>
            </a:r>
          </a:p>
          <a:p>
            <a:pPr>
              <a:buFont typeface="Arial" charset="0"/>
              <a:buChar char="•"/>
            </a:pPr>
            <a:endParaRPr lang="en-US" dirty="0"/>
          </a:p>
          <a:p>
            <a:pPr>
              <a:buFont typeface="Arial" charset="0"/>
              <a:buChar char="•"/>
            </a:pPr>
            <a:r>
              <a:rPr lang="en-US" dirty="0" smtClean="0"/>
              <a:t> Resources of inhabitants to adapt to changing risks</a:t>
            </a:r>
          </a:p>
          <a:p>
            <a:pPr>
              <a:buFont typeface="Arial" charset="0"/>
              <a:buChar char="•"/>
            </a:pPr>
            <a:endParaRPr lang="en-US" dirty="0" smtClean="0"/>
          </a:p>
          <a:p>
            <a:pPr>
              <a:buFont typeface="Arial" charset="0"/>
              <a:buChar char="•"/>
            </a:pPr>
            <a:r>
              <a:rPr lang="en-US" dirty="0"/>
              <a:t> </a:t>
            </a:r>
            <a:r>
              <a:rPr lang="en-US" dirty="0" smtClean="0"/>
              <a:t>Awareness of changing environmental risks</a:t>
            </a:r>
          </a:p>
          <a:p>
            <a:endParaRPr lang="en-US" dirty="0" smtClean="0"/>
          </a:p>
          <a:p>
            <a:pPr>
              <a:buFont typeface="Arial" charset="0"/>
              <a:buChar char="•"/>
            </a:pPr>
            <a:r>
              <a:rPr lang="en-US" dirty="0"/>
              <a:t> </a:t>
            </a:r>
            <a:r>
              <a:rPr lang="en-US" dirty="0" smtClean="0"/>
              <a:t>Extent to which information is shared among stakeholders </a:t>
            </a:r>
          </a:p>
          <a:p>
            <a:endParaRPr lang="en-US" dirty="0" smtClean="0"/>
          </a:p>
          <a:p>
            <a:pPr>
              <a:buFontTx/>
              <a:buNone/>
            </a:pPr>
            <a:r>
              <a:rPr lang="en-US" b="1" i="1" dirty="0" smtClean="0"/>
              <a:t>Raft’s resilience can’t be determined without considering these factors. </a:t>
            </a:r>
            <a:endParaRPr lang="en-US" dirty="0"/>
          </a:p>
        </p:txBody>
      </p:sp>
    </p:spTree>
    <p:extLst>
      <p:ext uri="{BB962C8B-B14F-4D97-AF65-F5344CB8AC3E}">
        <p14:creationId xmlns:p14="http://schemas.microsoft.com/office/powerpoint/2010/main" val="342248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25"/>
          </a:xfrm>
        </p:spPr>
        <p:txBody>
          <a:bodyPr/>
          <a:lstStyle/>
          <a:p>
            <a:endParaRPr lang="en-US" dirty="0"/>
          </a:p>
        </p:txBody>
      </p:sp>
      <p:sp>
        <p:nvSpPr>
          <p:cNvPr id="3" name="Content Placeholder 2"/>
          <p:cNvSpPr>
            <a:spLocks noGrp="1"/>
          </p:cNvSpPr>
          <p:nvPr>
            <p:ph sz="half" idx="1"/>
          </p:nvPr>
        </p:nvSpPr>
        <p:spPr/>
        <p:txBody>
          <a:bodyPr/>
          <a:lstStyle/>
          <a:p>
            <a:pPr>
              <a:buNone/>
            </a:pPr>
            <a:r>
              <a:rPr lang="en-US" i="1" u="sng" dirty="0" smtClean="0"/>
              <a:t>Dimensions of Resilience</a:t>
            </a:r>
          </a:p>
          <a:p>
            <a:pPr>
              <a:buNone/>
            </a:pPr>
            <a:endParaRPr lang="en-US" sz="2000" b="1" i="1" dirty="0" smtClean="0"/>
          </a:p>
          <a:p>
            <a:pPr>
              <a:buNone/>
            </a:pPr>
            <a:r>
              <a:rPr lang="en-US" b="1" i="1" dirty="0" smtClean="0"/>
              <a:t>Ability to Self-Organize </a:t>
            </a:r>
          </a:p>
          <a:p>
            <a:pPr>
              <a:buNone/>
            </a:pPr>
            <a:endParaRPr lang="en-US" b="1" i="1" dirty="0" smtClean="0"/>
          </a:p>
          <a:p>
            <a:pPr>
              <a:buNone/>
            </a:pPr>
            <a:r>
              <a:rPr lang="en-US" b="1" i="1" dirty="0" smtClean="0"/>
              <a:t>Holistic Understanding of Changing Risks</a:t>
            </a:r>
          </a:p>
          <a:p>
            <a:pPr>
              <a:buNone/>
            </a:pPr>
            <a:endParaRPr lang="en-US" b="1" i="1" dirty="0" smtClean="0"/>
          </a:p>
          <a:p>
            <a:pPr>
              <a:buNone/>
            </a:pPr>
            <a:r>
              <a:rPr lang="en-US" b="1" i="1" dirty="0" smtClean="0"/>
              <a:t>Ability to Adapt </a:t>
            </a:r>
            <a:endParaRPr lang="en-US" dirty="0" smtClean="0"/>
          </a:p>
        </p:txBody>
      </p:sp>
      <p:sp>
        <p:nvSpPr>
          <p:cNvPr id="4" name="Content Placeholder 3"/>
          <p:cNvSpPr>
            <a:spLocks noGrp="1"/>
          </p:cNvSpPr>
          <p:nvPr>
            <p:ph sz="half" idx="2"/>
          </p:nvPr>
        </p:nvSpPr>
        <p:spPr/>
        <p:txBody>
          <a:bodyPr/>
          <a:lstStyle/>
          <a:p>
            <a:pPr>
              <a:lnSpc>
                <a:spcPct val="80000"/>
              </a:lnSpc>
              <a:buFontTx/>
              <a:buNone/>
            </a:pPr>
            <a:r>
              <a:rPr lang="en-US" i="1" u="sng" dirty="0" smtClean="0"/>
              <a:t>Community Attributes</a:t>
            </a:r>
            <a:endParaRPr lang="en-US" u="sng" dirty="0" smtClean="0"/>
          </a:p>
          <a:p>
            <a:pPr>
              <a:lnSpc>
                <a:spcPct val="80000"/>
              </a:lnSpc>
              <a:buFontTx/>
              <a:buNone/>
            </a:pPr>
            <a:r>
              <a:rPr lang="en-US" dirty="0" smtClean="0"/>
              <a:t>                                            </a:t>
            </a:r>
          </a:p>
          <a:p>
            <a:pPr>
              <a:lnSpc>
                <a:spcPct val="80000"/>
              </a:lnSpc>
            </a:pPr>
            <a:r>
              <a:rPr lang="en-US" sz="2000" b="1" dirty="0" smtClean="0"/>
              <a:t>Social Networks &amp; Associations</a:t>
            </a:r>
          </a:p>
          <a:p>
            <a:pPr>
              <a:lnSpc>
                <a:spcPct val="80000"/>
              </a:lnSpc>
            </a:pPr>
            <a:r>
              <a:rPr lang="en-US" sz="2000" b="1" dirty="0" smtClean="0"/>
              <a:t>Information Sharing</a:t>
            </a:r>
          </a:p>
          <a:p>
            <a:pPr>
              <a:lnSpc>
                <a:spcPct val="80000"/>
              </a:lnSpc>
            </a:pPr>
            <a:r>
              <a:rPr lang="en-US" sz="2000" b="1" dirty="0" smtClean="0"/>
              <a:t>Inclusive Decision Making </a:t>
            </a:r>
          </a:p>
          <a:p>
            <a:pPr>
              <a:lnSpc>
                <a:spcPct val="80000"/>
              </a:lnSpc>
            </a:pPr>
            <a:endParaRPr lang="en-US" sz="2000" b="1" i="1" dirty="0" smtClean="0"/>
          </a:p>
          <a:p>
            <a:pPr>
              <a:lnSpc>
                <a:spcPct val="80000"/>
              </a:lnSpc>
            </a:pPr>
            <a:r>
              <a:rPr lang="en-US" sz="2000" b="1" dirty="0" smtClean="0"/>
              <a:t>Reflects Sound Science</a:t>
            </a:r>
          </a:p>
          <a:p>
            <a:pPr>
              <a:lnSpc>
                <a:spcPct val="80000"/>
              </a:lnSpc>
            </a:pPr>
            <a:r>
              <a:rPr lang="en-US" sz="2000" b="1" dirty="0" smtClean="0"/>
              <a:t>New Knowledge Acquisition </a:t>
            </a:r>
          </a:p>
          <a:p>
            <a:pPr>
              <a:lnSpc>
                <a:spcPct val="80000"/>
              </a:lnSpc>
            </a:pPr>
            <a:r>
              <a:rPr lang="en-US" sz="2000" b="1" dirty="0" smtClean="0"/>
              <a:t>Strong Local Knowledge Base</a:t>
            </a:r>
          </a:p>
          <a:p>
            <a:pPr>
              <a:lnSpc>
                <a:spcPct val="80000"/>
              </a:lnSpc>
              <a:buNone/>
            </a:pPr>
            <a:endParaRPr lang="en-US" sz="2000" b="1" i="1" dirty="0" smtClean="0"/>
          </a:p>
          <a:p>
            <a:pPr>
              <a:lnSpc>
                <a:spcPct val="80000"/>
              </a:lnSpc>
            </a:pPr>
            <a:r>
              <a:rPr lang="en-US" sz="2000" b="1" dirty="0" smtClean="0"/>
              <a:t>High Stakeholder Participation </a:t>
            </a:r>
          </a:p>
          <a:p>
            <a:pPr>
              <a:lnSpc>
                <a:spcPct val="80000"/>
              </a:lnSpc>
            </a:pPr>
            <a:r>
              <a:rPr lang="en-US" sz="2000" b="1" dirty="0" smtClean="0"/>
              <a:t>Risk Mitigation Tools </a:t>
            </a:r>
          </a:p>
          <a:p>
            <a:pPr>
              <a:lnSpc>
                <a:spcPct val="80000"/>
              </a:lnSpc>
            </a:pPr>
            <a:r>
              <a:rPr lang="en-US" sz="2000" b="1" dirty="0" smtClean="0"/>
              <a:t>Flexibility among Decision Makers</a:t>
            </a:r>
          </a:p>
          <a:p>
            <a:pPr>
              <a:lnSpc>
                <a:spcPct val="80000"/>
              </a:lnSpc>
            </a:pPr>
            <a:endParaRPr lang="en-US" sz="2000" b="1" i="1" dirty="0" smtClean="0"/>
          </a:p>
          <a:p>
            <a:pPr>
              <a:lnSpc>
                <a:spcPct val="80000"/>
              </a:lnSpc>
              <a:buNone/>
            </a:pPr>
            <a:endParaRPr lang="en-US" sz="2000" dirty="0"/>
          </a:p>
        </p:txBody>
      </p:sp>
      <p:pic>
        <p:nvPicPr>
          <p:cNvPr id="5" name="Picture 16" descr="LSU-PPTHeader_Sub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304800" y="2209800"/>
            <a:ext cx="8153400" cy="1981200"/>
          </a:xfrm>
          <a:prstGeom prst="rect">
            <a:avLst/>
          </a:prstGeom>
          <a:noFill/>
        </p:spPr>
      </p:pic>
      <p:sp>
        <p:nvSpPr>
          <p:cNvPr id="5" name="Title 1"/>
          <p:cNvSpPr>
            <a:spLocks noGrp="1"/>
          </p:cNvSpPr>
          <p:nvPr>
            <p:ph type="title"/>
          </p:nvPr>
        </p:nvSpPr>
        <p:spPr>
          <a:xfrm>
            <a:off x="457200" y="274638"/>
            <a:ext cx="7467600" cy="1554162"/>
          </a:xfrm>
        </p:spPr>
        <p:txBody>
          <a:bodyPr>
            <a:normAutofit fontScale="90000"/>
          </a:bodyPr>
          <a:lstStyle/>
          <a:p>
            <a:r>
              <a:rPr lang="en-US" dirty="0" smtClean="0"/>
              <a:t/>
            </a:r>
            <a:br>
              <a:rPr lang="en-US" dirty="0" smtClean="0"/>
            </a:br>
            <a:r>
              <a:rPr lang="en-US" dirty="0" smtClean="0"/>
              <a:t>Lam &amp; Reams’ Resilience </a:t>
            </a:r>
            <a:r>
              <a:rPr lang="en-US" dirty="0"/>
              <a:t>Inference Measurement (RIM) model for measuring community </a:t>
            </a:r>
            <a:r>
              <a:rPr lang="en-US" dirty="0" smtClean="0"/>
              <a:t>resilience   </a:t>
            </a:r>
            <a:r>
              <a:rPr lang="en-US" dirty="0"/>
              <a:t/>
            </a:r>
            <a:br>
              <a:rPr lang="en-US" dirty="0"/>
            </a:br>
            <a:endParaRPr lang="en-US" dirty="0"/>
          </a:p>
        </p:txBody>
      </p:sp>
    </p:spTree>
    <p:extLst>
      <p:ext uri="{BB962C8B-B14F-4D97-AF65-F5344CB8AC3E}">
        <p14:creationId xmlns:p14="http://schemas.microsoft.com/office/powerpoint/2010/main" val="392415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Discriminant analysis results – county level</a:t>
            </a:r>
            <a:endParaRPr lang="en-US" sz="2200" dirty="0"/>
          </a:p>
        </p:txBody>
      </p:sp>
      <p:sp>
        <p:nvSpPr>
          <p:cNvPr id="29699" name="Content Placeholder 2"/>
          <p:cNvSpPr>
            <a:spLocks noGrp="1"/>
          </p:cNvSpPr>
          <p:nvPr>
            <p:ph sz="quarter" idx="1"/>
          </p:nvPr>
        </p:nvSpPr>
        <p:spPr/>
        <p:txBody>
          <a:bodyPr>
            <a:normAutofit/>
          </a:bodyPr>
          <a:lstStyle/>
          <a:p>
            <a:r>
              <a:rPr lang="en-US" sz="2400" b="1" dirty="0" smtClean="0"/>
              <a:t>52 coastal counties along the Gulf of Mexico</a:t>
            </a:r>
          </a:p>
          <a:p>
            <a:pPr>
              <a:buFont typeface="Wingdings 3" pitchFamily="18" charset="2"/>
              <a:buNone/>
            </a:pPr>
            <a:endParaRPr lang="en-US" sz="2400" b="1" dirty="0" smtClean="0"/>
          </a:p>
          <a:p>
            <a:r>
              <a:rPr lang="en-US" sz="2400" b="1" dirty="0" smtClean="0"/>
              <a:t>Classified into 4 groups according to # coastal hazards, property damage, population growth over time (“resilience”)</a:t>
            </a:r>
          </a:p>
          <a:p>
            <a:pPr>
              <a:buFont typeface="Wingdings 3" pitchFamily="18" charset="2"/>
              <a:buNone/>
            </a:pPr>
            <a:endParaRPr lang="en-US" sz="2400" b="1" dirty="0" smtClean="0"/>
          </a:p>
          <a:p>
            <a:r>
              <a:rPr lang="en-US" sz="2400" b="1" dirty="0" smtClean="0"/>
              <a:t>24 variables representing demographic, social capital, economic, government, and environmental</a:t>
            </a:r>
          </a:p>
          <a:p>
            <a:pPr>
              <a:buFont typeface="Wingdings 3" pitchFamily="18" charset="2"/>
              <a:buNone/>
            </a:pPr>
            <a:endParaRPr lang="en-US" sz="2400" b="1" dirty="0" smtClean="0"/>
          </a:p>
          <a:p>
            <a:r>
              <a:rPr lang="en-US" sz="2400" b="1" dirty="0" err="1" smtClean="0"/>
              <a:t>Discriminant</a:t>
            </a:r>
            <a:r>
              <a:rPr lang="en-US" sz="2400" b="1" dirty="0" smtClean="0"/>
              <a:t> analysis led to 94% counties correctly classified</a:t>
            </a:r>
          </a:p>
          <a:p>
            <a:endParaRPr lang="en-US" sz="2400" b="1" dirty="0" smtClean="0"/>
          </a:p>
          <a:p>
            <a:pPr>
              <a:buFont typeface="Wingdings 3" pitchFamily="18" charset="2"/>
              <a:buNone/>
            </a:pPr>
            <a:endParaRPr lang="en-US" sz="2400" b="1" dirty="0" smtClean="0"/>
          </a:p>
        </p:txBody>
      </p:sp>
    </p:spTree>
    <p:extLst>
      <p:ext uri="{BB962C8B-B14F-4D97-AF65-F5344CB8AC3E}">
        <p14:creationId xmlns:p14="http://schemas.microsoft.com/office/powerpoint/2010/main" val="160882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Distribution of Rankings</a:t>
            </a:r>
            <a:endParaRPr lang="en-US" dirty="0"/>
          </a:p>
        </p:txBody>
      </p:sp>
      <p:pic>
        <p:nvPicPr>
          <p:cNvPr id="4" name="Content Placeholder 3" descr="LamBaker_a2"/>
          <p:cNvPicPr>
            <a:picLocks noGrp="1"/>
          </p:cNvPicPr>
          <p:nvPr>
            <p:ph sz="quarter" idx="1"/>
          </p:nvPr>
        </p:nvPicPr>
        <p:blipFill>
          <a:blip r:embed="rId2" cstate="print"/>
          <a:srcRect/>
          <a:stretch>
            <a:fillRect/>
          </a:stretch>
        </p:blipFill>
        <p:spPr bwMode="auto">
          <a:xfrm>
            <a:off x="685800" y="1771685"/>
            <a:ext cx="7467599" cy="4781515"/>
          </a:xfrm>
          <a:prstGeom prst="rect">
            <a:avLst/>
          </a:prstGeom>
          <a:noFill/>
          <a:ln w="9525">
            <a:noFill/>
            <a:miter lim="800000"/>
            <a:headEnd/>
            <a:tailEnd/>
          </a:ln>
        </p:spPr>
      </p:pic>
    </p:spTree>
    <p:extLst>
      <p:ext uri="{BB962C8B-B14F-4D97-AF65-F5344CB8AC3E}">
        <p14:creationId xmlns:p14="http://schemas.microsoft.com/office/powerpoint/2010/main" val="2681205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9508</TotalTime>
  <Words>468</Words>
  <Application>Microsoft Office PowerPoint</Application>
  <PresentationFormat>On-screen Show (4:3)</PresentationFormat>
  <Paragraphs>91</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Helvetica</vt:lpstr>
      <vt:lpstr>Wingdings 3</vt:lpstr>
      <vt:lpstr>Office Theme</vt:lpstr>
      <vt:lpstr>Margaret Reams, Ph.D. LSU Department of Environmental Sciences   mreams@lsu.edu </vt:lpstr>
      <vt:lpstr>PowerPoint Presentation</vt:lpstr>
      <vt:lpstr>Some Definitions of Resilience  </vt:lpstr>
      <vt:lpstr>Thinking of Linked Social-Ecological Systems   </vt:lpstr>
      <vt:lpstr>What Influences the Raft’s Resilience?</vt:lpstr>
      <vt:lpstr>PowerPoint Presentation</vt:lpstr>
      <vt:lpstr> Lam &amp; Reams’ Resilience Inference Measurement (RIM) model for measuring community resilience    </vt:lpstr>
      <vt:lpstr>Discriminant analysis results – county level</vt:lpstr>
      <vt:lpstr>Spatial Distribution of Rankings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Virginia Lero</dc:creator>
  <cp:lastModifiedBy>Margaret A Reams</cp:lastModifiedBy>
  <cp:revision>88</cp:revision>
  <cp:lastPrinted>2012-11-26T15:30:51Z</cp:lastPrinted>
  <dcterms:created xsi:type="dcterms:W3CDTF">2012-06-05T15:29:16Z</dcterms:created>
  <dcterms:modified xsi:type="dcterms:W3CDTF">2014-04-30T17:20:42Z</dcterms:modified>
</cp:coreProperties>
</file>